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7" r:id="rId3"/>
    <p:sldId id="257" r:id="rId4"/>
    <p:sldId id="258" r:id="rId5"/>
    <p:sldId id="267" r:id="rId6"/>
    <p:sldId id="259" r:id="rId7"/>
    <p:sldId id="276" r:id="rId8"/>
    <p:sldId id="272" r:id="rId9"/>
    <p:sldId id="273" r:id="rId10"/>
    <p:sldId id="274" r:id="rId11"/>
    <p:sldId id="275" r:id="rId12"/>
    <p:sldId id="271" r:id="rId13"/>
    <p:sldId id="260" r:id="rId14"/>
    <p:sldId id="261" r:id="rId15"/>
    <p:sldId id="263" r:id="rId16"/>
    <p:sldId id="264" r:id="rId17"/>
    <p:sldId id="265" r:id="rId18"/>
    <p:sldId id="266" r:id="rId19"/>
  </p:sldIdLst>
  <p:sldSz cx="12192000" cy="6858000"/>
  <p:notesSz cx="6858000" cy="9144000"/>
  <p:embeddedFontLst>
    <p:embeddedFont>
      <p:font typeface="KoPub돋움체 Light" panose="02020603020101020101" pitchFamily="18" charset="-127"/>
      <p:regular r:id="rId20"/>
    </p:embeddedFont>
    <p:embeddedFont>
      <p:font typeface="나눔고딕 Light" panose="020D0904000000000000" pitchFamily="50" charset="-127"/>
      <p:regular r:id="rId21"/>
    </p:embeddedFont>
    <p:embeddedFont>
      <p:font typeface="나눔스퀘어_ac" panose="020B0600000101010101" pitchFamily="50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86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906" y="-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094D4-8B43-B20A-3BF0-77B843C343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46BE69-69A7-5F0B-C66A-2A6AD3F556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48EE06-80C6-EEA4-114F-2D0C3AD41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B27C-CF7E-4D17-BC41-884A8B09B72C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001538-3B56-D4A0-4BC4-3E355BE42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F36FE7-01FC-70B5-10AC-B149D974E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4D1D-6F1A-4851-B2C5-EDBDF6F85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036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86D88D-0597-A788-1D33-00531CC87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385A06-FEB7-E02C-55CC-8D79869095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49EE30-2C5C-A069-492A-4CA4262B6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B27C-CF7E-4D17-BC41-884A8B09B72C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7DF4BD-6D0E-9EC1-D348-93A219776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A1CF38-9769-4223-0CF2-41B7F5E84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4D1D-6F1A-4851-B2C5-EDBDF6F85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426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D6BC1D-9675-F644-15D8-55BBF3DED0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9E2E453-9068-04B0-2A2D-7F2B42DEEF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0014B0-F536-2BAC-5602-3ED4BA3A3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B27C-CF7E-4D17-BC41-884A8B09B72C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5A5972-11C5-A56F-0BBA-327C0DFC0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B4F001-767A-4F64-87B4-3B09FC647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4D1D-6F1A-4851-B2C5-EDBDF6F85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86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7D3F09-2AC2-C903-09B4-ADD596996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04F357-3AF0-7D24-C418-FD77E6505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6D36-C70D-AD87-A957-B6FE11CA1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B27C-CF7E-4D17-BC41-884A8B09B72C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E887A4-3347-E00F-0CE4-985F0FEF7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64E903-4F37-1C43-4777-AB92577F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4D1D-6F1A-4851-B2C5-EDBDF6F85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597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FC2A8E-0CFB-CCF6-1099-4D05D5DDC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6BF978-8244-03FD-D39F-D5B166C4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A0D845-CD3D-932F-6E79-4162D216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B27C-CF7E-4D17-BC41-884A8B09B72C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7EEBF8-86F4-17F2-E8AA-83B002A0A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14306D-CFED-B16A-82FE-7DCBF6687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4D1D-6F1A-4851-B2C5-EDBDF6F85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210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6F8A4F-4AAB-D7C7-14AB-9515E8A61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F5F18E-2542-8F0C-6E74-44490B275D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79253C-ABF9-75B2-82A5-DD5198FEB0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40F992-FF71-B224-FEFF-D11764BA0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B27C-CF7E-4D17-BC41-884A8B09B72C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D323AC-0C0D-ADD0-6BCD-6CF846569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F7FFAA-8F77-33E9-A3D9-F4419BB23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4D1D-6F1A-4851-B2C5-EDBDF6F85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582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B1D50-9539-50D7-9C6C-FFA3F8CAA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7110E7-75E9-62D6-1396-BC7C452DF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CEA0B5-36E3-9E00-C90F-2462BF715F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7C0F660-20CE-A24E-5F27-6A69CD1CDB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1D76A8A-B00C-F03C-5E60-3F2AB4F30F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83E3CE2-F7B3-DD7C-0117-E0A577A99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B27C-CF7E-4D17-BC41-884A8B09B72C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C3D8DA8-80BA-99E8-52CB-4FF36FB41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DBE2AA8-A831-6819-24C4-2EF99B61D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4D1D-6F1A-4851-B2C5-EDBDF6F85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128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82D11A-45C8-7BFD-7497-07E1F064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194C3F-D36B-7044-8DD4-110004812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B27C-CF7E-4D17-BC41-884A8B09B72C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85619BF-186C-B202-8351-077E34B74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C18B1E-DB4E-36F8-BC19-921ACFCEF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4D1D-6F1A-4851-B2C5-EDBDF6F85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018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BC15FB-8944-35E6-1C9B-7ED828BBE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B27C-CF7E-4D17-BC41-884A8B09B72C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3E0177-6A67-8F83-A0F7-38E8ABBA2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B2FA34-E8B6-4AE0-BC4A-4FBAAC7C3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4D1D-6F1A-4851-B2C5-EDBDF6F85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091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A5ABC1-70FA-6633-589C-171193FE7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59AFD-35A3-898C-D949-EBE10802B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3A02EA-6638-E264-1624-64DCCD0EA0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336EAE-7448-9184-C445-EBAFA97AE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B27C-CF7E-4D17-BC41-884A8B09B72C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E3516E-FB44-54E0-74AE-1B639C621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9498A6-284C-DE65-FA64-4AA4ABA7D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4D1D-6F1A-4851-B2C5-EDBDF6F85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791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858A33-1366-549A-AB42-01B3B2ADF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BEB4501-50BD-24F7-DBF2-27731C33E2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444D71-2B85-EB0A-29FA-AF94D71C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37443E-9557-4157-3A22-554305119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B27C-CF7E-4D17-BC41-884A8B09B72C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692EFC-FCC3-96D5-7E43-ED28BE7A5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C9817-68AA-368E-6A35-24C677FCC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4D1D-6F1A-4851-B2C5-EDBDF6F85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597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5F1552-2230-9B54-DB07-443220D9D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8E2A1A-E6F9-1D91-210F-73A936516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99F69E-D807-B02D-D647-368E11D048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97B27C-CF7E-4D17-BC41-884A8B09B72C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46B1C0-3CF7-CA4C-064D-CE5B608AF6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24D25A-9604-884A-658D-90732EFCC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734D1D-6F1A-4851-B2C5-EDBDF6F85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555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9433210-FC09-42E2-C797-B4ECB12B57C5}"/>
              </a:ext>
            </a:extLst>
          </p:cNvPr>
          <p:cNvCxnSpPr>
            <a:cxnSpLocks/>
          </p:cNvCxnSpPr>
          <p:nvPr/>
        </p:nvCxnSpPr>
        <p:spPr>
          <a:xfrm>
            <a:off x="3576670" y="0"/>
            <a:ext cx="0" cy="355632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9C9F99B-84C2-6A7E-A66F-99EEF62E55EF}"/>
              </a:ext>
            </a:extLst>
          </p:cNvPr>
          <p:cNvCxnSpPr>
            <a:cxnSpLocks/>
          </p:cNvCxnSpPr>
          <p:nvPr/>
        </p:nvCxnSpPr>
        <p:spPr>
          <a:xfrm flipH="1">
            <a:off x="0" y="3556322"/>
            <a:ext cx="3576670" cy="3301678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EA3164D-9516-A471-1559-0C617C40190D}"/>
              </a:ext>
            </a:extLst>
          </p:cNvPr>
          <p:cNvCxnSpPr>
            <a:cxnSpLocks/>
          </p:cNvCxnSpPr>
          <p:nvPr/>
        </p:nvCxnSpPr>
        <p:spPr>
          <a:xfrm flipH="1">
            <a:off x="3576670" y="3556322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실루엣, 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24495A6-4895-839E-FFC7-A380DF672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8" y="2357437"/>
            <a:ext cx="2143125" cy="2143125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A2751C9-A949-5A7A-113F-92E58AD3D38F}"/>
              </a:ext>
            </a:extLst>
          </p:cNvPr>
          <p:cNvCxnSpPr>
            <a:cxnSpLocks/>
          </p:cNvCxnSpPr>
          <p:nvPr/>
        </p:nvCxnSpPr>
        <p:spPr>
          <a:xfrm>
            <a:off x="18501360" y="3556322"/>
            <a:ext cx="0" cy="514784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5B09F37-CADD-A197-5ABD-8BF060AEC629}"/>
              </a:ext>
            </a:extLst>
          </p:cNvPr>
          <p:cNvCxnSpPr>
            <a:cxnSpLocks/>
          </p:cNvCxnSpPr>
          <p:nvPr/>
        </p:nvCxnSpPr>
        <p:spPr>
          <a:xfrm flipH="1">
            <a:off x="3576670" y="8704162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사람, 실내, 의류, 컴퓨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38C0019-3183-9C27-878D-0AE4E723A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41" r="20410" b="13457"/>
          <a:stretch/>
        </p:blipFill>
        <p:spPr>
          <a:xfrm>
            <a:off x="14054791" y="2032255"/>
            <a:ext cx="3745682" cy="3048134"/>
          </a:xfrm>
          <a:prstGeom prst="rect">
            <a:avLst/>
          </a:prstGeom>
        </p:spPr>
      </p:pic>
      <p:pic>
        <p:nvPicPr>
          <p:cNvPr id="10" name="그림 9" descr="텍스트, 사람, 컴퓨터, 실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D43CA17-43BF-74EE-A40E-E5D06061C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5916" y="2032255"/>
            <a:ext cx="2282114" cy="304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08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44D9FA-9FF0-9F77-4F73-F40B48D4F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755478B-4211-8509-D4E0-A0699DA7F205}"/>
              </a:ext>
            </a:extLst>
          </p:cNvPr>
          <p:cNvCxnSpPr>
            <a:cxnSpLocks/>
          </p:cNvCxnSpPr>
          <p:nvPr/>
        </p:nvCxnSpPr>
        <p:spPr>
          <a:xfrm flipH="1">
            <a:off x="6611816" y="3556322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9F19AA4-CE6B-5C13-6F2A-B0695BE93E60}"/>
              </a:ext>
            </a:extLst>
          </p:cNvPr>
          <p:cNvSpPr txBox="1"/>
          <p:nvPr/>
        </p:nvSpPr>
        <p:spPr>
          <a:xfrm>
            <a:off x="7266053" y="2909991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기대효과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C0510F6-F53D-EEE1-8E62-A4690A7A1FDD}"/>
              </a:ext>
            </a:extLst>
          </p:cNvPr>
          <p:cNvSpPr txBox="1"/>
          <p:nvPr/>
        </p:nvSpPr>
        <p:spPr>
          <a:xfrm>
            <a:off x="5993269" y="3683645"/>
            <a:ext cx="4320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자세 습관 개선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사용자 관리에 도움</a:t>
            </a:r>
            <a:b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연령 상관없이 모두에게 이로운 시스템</a:t>
            </a:r>
          </a:p>
        </p:txBody>
      </p:sp>
      <p:pic>
        <p:nvPicPr>
          <p:cNvPr id="33" name="그림 32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C03B062-2C8D-4DAA-D7D5-4CA10F1D4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85" y="1793813"/>
            <a:ext cx="5146580" cy="352501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011EE0B-0BA5-68D8-DE39-DED25327E8ED}"/>
              </a:ext>
            </a:extLst>
          </p:cNvPr>
          <p:cNvSpPr txBox="1"/>
          <p:nvPr/>
        </p:nvSpPr>
        <p:spPr>
          <a:xfrm>
            <a:off x="2119473" y="2761822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실행화면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D4A1D37-2E65-0E0F-DEA3-0802C4BE0CDC}"/>
              </a:ext>
            </a:extLst>
          </p:cNvPr>
          <p:cNvSpPr txBox="1"/>
          <p:nvPr/>
        </p:nvSpPr>
        <p:spPr>
          <a:xfrm>
            <a:off x="2085809" y="3483590"/>
            <a:ext cx="18421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상황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#4 </a:t>
            </a:r>
            <a:r>
              <a:rPr lang="ko-KR" altLang="en-US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거북목</a:t>
            </a:r>
            <a:endParaRPr lang="ko-KR" altLang="en-US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01168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D2EA84-D293-E89E-B54F-B2219C445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6AE698D-168E-9F7D-69DB-F0181CF419F9}"/>
              </a:ext>
            </a:extLst>
          </p:cNvPr>
          <p:cNvCxnSpPr>
            <a:cxnSpLocks/>
          </p:cNvCxnSpPr>
          <p:nvPr/>
        </p:nvCxnSpPr>
        <p:spPr>
          <a:xfrm flipH="1">
            <a:off x="6611816" y="3556322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58CB1A5-A78B-1724-292C-8065CBB58138}"/>
              </a:ext>
            </a:extLst>
          </p:cNvPr>
          <p:cNvSpPr txBox="1"/>
          <p:nvPr/>
        </p:nvSpPr>
        <p:spPr>
          <a:xfrm>
            <a:off x="7266053" y="2909991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기대효과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B5472B-C2EC-85D1-C624-FD9038F66F0E}"/>
              </a:ext>
            </a:extLst>
          </p:cNvPr>
          <p:cNvSpPr txBox="1"/>
          <p:nvPr/>
        </p:nvSpPr>
        <p:spPr>
          <a:xfrm>
            <a:off x="5993269" y="3683645"/>
            <a:ext cx="4320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자세 습관 개선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사용자 관리에 도움</a:t>
            </a:r>
            <a:b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연령 상관없이 모두에게 이로운 시스템</a:t>
            </a:r>
          </a:p>
        </p:txBody>
      </p:sp>
      <p:pic>
        <p:nvPicPr>
          <p:cNvPr id="33" name="그림 32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F0738D1-5C2B-0628-22A2-F42B8462F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85" y="1793813"/>
            <a:ext cx="5146580" cy="352501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694E2A7-3AE5-3900-94BA-EE4F32FDA036}"/>
              </a:ext>
            </a:extLst>
          </p:cNvPr>
          <p:cNvSpPr txBox="1"/>
          <p:nvPr/>
        </p:nvSpPr>
        <p:spPr>
          <a:xfrm>
            <a:off x="2119473" y="2761822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실행화면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FD834D1-D225-AEF3-9675-A3F91813DB1C}"/>
              </a:ext>
            </a:extLst>
          </p:cNvPr>
          <p:cNvSpPr txBox="1"/>
          <p:nvPr/>
        </p:nvSpPr>
        <p:spPr>
          <a:xfrm>
            <a:off x="1929516" y="3483590"/>
            <a:ext cx="2154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상황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#5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눈 깜빡임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DA97F1-BD1A-07E3-A46B-F8DDBE49B769}"/>
              </a:ext>
            </a:extLst>
          </p:cNvPr>
          <p:cNvSpPr txBox="1"/>
          <p:nvPr/>
        </p:nvSpPr>
        <p:spPr>
          <a:xfrm>
            <a:off x="-4059792" y="616604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핵심  기능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EB5E2-C0D6-0B96-0C2B-AAEEDB91D64A}"/>
              </a:ext>
            </a:extLst>
          </p:cNvPr>
          <p:cNvSpPr txBox="1"/>
          <p:nvPr/>
        </p:nvSpPr>
        <p:spPr>
          <a:xfrm>
            <a:off x="-4182417" y="1326847"/>
            <a:ext cx="1301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얼굴거리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18CFFD-039E-7E75-0443-D9EFD8CB1E95}"/>
              </a:ext>
            </a:extLst>
          </p:cNvPr>
          <p:cNvSpPr txBox="1"/>
          <p:nvPr/>
        </p:nvSpPr>
        <p:spPr>
          <a:xfrm>
            <a:off x="-2816337" y="1326847"/>
            <a:ext cx="1061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거북목</a:t>
            </a:r>
            <a:endParaRPr lang="ko-KR" altLang="en-US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F5E81B-68C5-1A7A-720C-801C920F37A5}"/>
              </a:ext>
            </a:extLst>
          </p:cNvPr>
          <p:cNvSpPr txBox="1"/>
          <p:nvPr/>
        </p:nvSpPr>
        <p:spPr>
          <a:xfrm>
            <a:off x="-4182417" y="1726957"/>
            <a:ext cx="1614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어깨 불균형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404916-4A72-F3C0-3314-5F7B8002D828}"/>
              </a:ext>
            </a:extLst>
          </p:cNvPr>
          <p:cNvSpPr txBox="1"/>
          <p:nvPr/>
        </p:nvSpPr>
        <p:spPr>
          <a:xfrm>
            <a:off x="-2506592" y="1726957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고개 각도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6AA6E3-9E41-90ED-F85F-0272CD11CA16}"/>
              </a:ext>
            </a:extLst>
          </p:cNvPr>
          <p:cNvSpPr txBox="1"/>
          <p:nvPr/>
        </p:nvSpPr>
        <p:spPr>
          <a:xfrm>
            <a:off x="-2758695" y="3623096"/>
            <a:ext cx="274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C780B0-2FBE-0768-717C-25C649300928}"/>
              </a:ext>
            </a:extLst>
          </p:cNvPr>
          <p:cNvSpPr txBox="1"/>
          <p:nvPr/>
        </p:nvSpPr>
        <p:spPr>
          <a:xfrm>
            <a:off x="-2758696" y="3847886"/>
            <a:ext cx="274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B21DB5-93F2-85EB-5346-8B917268E5EC}"/>
              </a:ext>
            </a:extLst>
          </p:cNvPr>
          <p:cNvSpPr txBox="1"/>
          <p:nvPr/>
        </p:nvSpPr>
        <p:spPr>
          <a:xfrm>
            <a:off x="-2758696" y="4083598"/>
            <a:ext cx="274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C4E3CF-B0D9-985A-3FC6-46C7A8313EA2}"/>
              </a:ext>
            </a:extLst>
          </p:cNvPr>
          <p:cNvSpPr txBox="1"/>
          <p:nvPr/>
        </p:nvSpPr>
        <p:spPr>
          <a:xfrm>
            <a:off x="-4182417" y="2641411"/>
            <a:ext cx="3118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에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대한 교정 피드백을 제공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24D196-3F7D-CA4F-0D05-89072E3817B2}"/>
              </a:ext>
            </a:extLst>
          </p:cNvPr>
          <p:cNvSpPr txBox="1"/>
          <p:nvPr/>
        </p:nvSpPr>
        <p:spPr>
          <a:xfrm>
            <a:off x="-4182417" y="2136026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눈 깜빡임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0E7550-69C2-B271-3507-A1DE18EC648E}"/>
              </a:ext>
            </a:extLst>
          </p:cNvPr>
          <p:cNvSpPr txBox="1"/>
          <p:nvPr/>
        </p:nvSpPr>
        <p:spPr>
          <a:xfrm>
            <a:off x="-4480326" y="4696116"/>
            <a:ext cx="3711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향후 기능 확장 계획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78DBC8-1719-6F1F-FB21-7AA2F7848958}"/>
              </a:ext>
            </a:extLst>
          </p:cNvPr>
          <p:cNvSpPr txBox="1"/>
          <p:nvPr/>
        </p:nvSpPr>
        <p:spPr>
          <a:xfrm>
            <a:off x="-4129358" y="5505295"/>
            <a:ext cx="31229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통계 페이지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캐릭터 피드백</a:t>
            </a:r>
            <a:endParaRPr lang="en-US" altLang="ko-KR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Etc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…</a:t>
            </a:r>
            <a:endParaRPr lang="ko-KR" altLang="en-US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C0AFC1-87F3-CDAB-5120-370D413371EB}"/>
              </a:ext>
            </a:extLst>
          </p:cNvPr>
          <p:cNvSpPr txBox="1"/>
          <p:nvPr/>
        </p:nvSpPr>
        <p:spPr>
          <a:xfrm>
            <a:off x="-4182417" y="3381552"/>
            <a:ext cx="2233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간편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ON/OFF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조작</a:t>
            </a:r>
          </a:p>
        </p:txBody>
      </p:sp>
    </p:spTree>
    <p:extLst>
      <p:ext uri="{BB962C8B-B14F-4D97-AF65-F5344CB8AC3E}">
        <p14:creationId xmlns:p14="http://schemas.microsoft.com/office/powerpoint/2010/main" val="11400638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48075A-F888-8A03-DF74-F9CE8DD8F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D1027A3-3804-1D39-F8F4-36983F2A543E}"/>
              </a:ext>
            </a:extLst>
          </p:cNvPr>
          <p:cNvSpPr txBox="1"/>
          <p:nvPr/>
        </p:nvSpPr>
        <p:spPr>
          <a:xfrm>
            <a:off x="7144397" y="2761822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실행화면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4B001C-0228-7CF6-EE53-24E08D4E0CE7}"/>
              </a:ext>
            </a:extLst>
          </p:cNvPr>
          <p:cNvSpPr txBox="1"/>
          <p:nvPr/>
        </p:nvSpPr>
        <p:spPr>
          <a:xfrm>
            <a:off x="6954440" y="3483590"/>
            <a:ext cx="2154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상황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#5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눈 깜빡임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3B24D0E-AAA5-3895-CF0D-F606BB9B7C09}"/>
              </a:ext>
            </a:extLst>
          </p:cNvPr>
          <p:cNvCxnSpPr>
            <a:cxnSpLocks/>
          </p:cNvCxnSpPr>
          <p:nvPr/>
        </p:nvCxnSpPr>
        <p:spPr>
          <a:xfrm flipH="1">
            <a:off x="6611816" y="3556322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3E8B1C2-BFB2-DF70-92BE-B47B58FD5AB8}"/>
              </a:ext>
            </a:extLst>
          </p:cNvPr>
          <p:cNvSpPr txBox="1"/>
          <p:nvPr/>
        </p:nvSpPr>
        <p:spPr>
          <a:xfrm>
            <a:off x="1358750" y="616604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핵심  기능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0A21DE-F483-4317-0F10-B3259D5FE856}"/>
              </a:ext>
            </a:extLst>
          </p:cNvPr>
          <p:cNvSpPr txBox="1"/>
          <p:nvPr/>
        </p:nvSpPr>
        <p:spPr>
          <a:xfrm>
            <a:off x="1236125" y="1326847"/>
            <a:ext cx="1301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얼굴거리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1386EF-739F-9E56-3E81-BB27A03EA31E}"/>
              </a:ext>
            </a:extLst>
          </p:cNvPr>
          <p:cNvSpPr txBox="1"/>
          <p:nvPr/>
        </p:nvSpPr>
        <p:spPr>
          <a:xfrm>
            <a:off x="2602205" y="1326847"/>
            <a:ext cx="1061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거북목</a:t>
            </a:r>
            <a:endParaRPr lang="ko-KR" altLang="en-US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DE5B23-E660-A188-6C35-809F3F2AEF89}"/>
              </a:ext>
            </a:extLst>
          </p:cNvPr>
          <p:cNvSpPr txBox="1"/>
          <p:nvPr/>
        </p:nvSpPr>
        <p:spPr>
          <a:xfrm>
            <a:off x="1236125" y="1726957"/>
            <a:ext cx="1614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어깨 불균형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6E9E8E-EEE8-A9AE-BD7F-9BFBA4FD617E}"/>
              </a:ext>
            </a:extLst>
          </p:cNvPr>
          <p:cNvSpPr txBox="1"/>
          <p:nvPr/>
        </p:nvSpPr>
        <p:spPr>
          <a:xfrm>
            <a:off x="2911950" y="1726957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고개 각도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F86662-14DE-95A0-1DD5-E9F6490A2EBC}"/>
              </a:ext>
            </a:extLst>
          </p:cNvPr>
          <p:cNvSpPr txBox="1"/>
          <p:nvPr/>
        </p:nvSpPr>
        <p:spPr>
          <a:xfrm>
            <a:off x="2659847" y="3623096"/>
            <a:ext cx="274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BA0D9D-48C0-3393-3C2F-31067972B363}"/>
              </a:ext>
            </a:extLst>
          </p:cNvPr>
          <p:cNvSpPr txBox="1"/>
          <p:nvPr/>
        </p:nvSpPr>
        <p:spPr>
          <a:xfrm>
            <a:off x="2659846" y="3847886"/>
            <a:ext cx="274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BDD449-C188-C7AC-59B7-E4FE6BB4E7B6}"/>
              </a:ext>
            </a:extLst>
          </p:cNvPr>
          <p:cNvSpPr txBox="1"/>
          <p:nvPr/>
        </p:nvSpPr>
        <p:spPr>
          <a:xfrm>
            <a:off x="2659846" y="4083598"/>
            <a:ext cx="274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723009-8955-B2BC-29BB-1BD758FBDF47}"/>
              </a:ext>
            </a:extLst>
          </p:cNvPr>
          <p:cNvSpPr txBox="1"/>
          <p:nvPr/>
        </p:nvSpPr>
        <p:spPr>
          <a:xfrm>
            <a:off x="1236125" y="2641411"/>
            <a:ext cx="3118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에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대한 교정 피드백을 제공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81FBC-44DD-10F1-11EB-E1E1A6A530CF}"/>
              </a:ext>
            </a:extLst>
          </p:cNvPr>
          <p:cNvSpPr txBox="1"/>
          <p:nvPr/>
        </p:nvSpPr>
        <p:spPr>
          <a:xfrm>
            <a:off x="1236125" y="2136026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눈 깜빡임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26D1B0-553D-1AE4-50A7-6333C994F6DD}"/>
              </a:ext>
            </a:extLst>
          </p:cNvPr>
          <p:cNvSpPr txBox="1"/>
          <p:nvPr/>
        </p:nvSpPr>
        <p:spPr>
          <a:xfrm>
            <a:off x="938216" y="4696116"/>
            <a:ext cx="3711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향후 기능 확장 계획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910C7A-36F4-5F2C-78B9-B2FE3428FA66}"/>
              </a:ext>
            </a:extLst>
          </p:cNvPr>
          <p:cNvSpPr txBox="1"/>
          <p:nvPr/>
        </p:nvSpPr>
        <p:spPr>
          <a:xfrm>
            <a:off x="1289184" y="5505295"/>
            <a:ext cx="31229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통계 페이지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캐릭터 피드백</a:t>
            </a:r>
            <a:endParaRPr lang="en-US" altLang="ko-KR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Etc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…</a:t>
            </a:r>
            <a:endParaRPr lang="ko-KR" altLang="en-US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26D45E-DCAF-64B3-49DF-46F22FE568C6}"/>
              </a:ext>
            </a:extLst>
          </p:cNvPr>
          <p:cNvSpPr txBox="1"/>
          <p:nvPr/>
        </p:nvSpPr>
        <p:spPr>
          <a:xfrm>
            <a:off x="7266053" y="2909991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기대효과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7C2D4D3-76C1-C6E2-194F-E460FFC7211C}"/>
              </a:ext>
            </a:extLst>
          </p:cNvPr>
          <p:cNvSpPr txBox="1"/>
          <p:nvPr/>
        </p:nvSpPr>
        <p:spPr>
          <a:xfrm>
            <a:off x="5993269" y="3683645"/>
            <a:ext cx="4320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자세 습관 개선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사용자 관리에 도움</a:t>
            </a:r>
            <a:b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연령 상관없이 모두에게 이로운 시스템</a:t>
            </a:r>
          </a:p>
        </p:txBody>
      </p:sp>
      <p:pic>
        <p:nvPicPr>
          <p:cNvPr id="7" name="그림 6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BDD82BB-FFAA-64AB-D90E-931E75A66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85" y="1793813"/>
            <a:ext cx="5146580" cy="35250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39DD58-5F35-2F5B-7D2D-711AD3A15F93}"/>
              </a:ext>
            </a:extLst>
          </p:cNvPr>
          <p:cNvSpPr txBox="1"/>
          <p:nvPr/>
        </p:nvSpPr>
        <p:spPr>
          <a:xfrm>
            <a:off x="1236125" y="3381552"/>
            <a:ext cx="2233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간편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ON/OFF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조작</a:t>
            </a:r>
          </a:p>
        </p:txBody>
      </p:sp>
    </p:spTree>
    <p:extLst>
      <p:ext uri="{BB962C8B-B14F-4D97-AF65-F5344CB8AC3E}">
        <p14:creationId xmlns:p14="http://schemas.microsoft.com/office/powerpoint/2010/main" val="1989575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C36FAA-D36B-C5F4-CA55-39A3F5EEC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4574DFA3-DA02-2C82-5309-63DD09B859C9}"/>
              </a:ext>
            </a:extLst>
          </p:cNvPr>
          <p:cNvSpPr txBox="1"/>
          <p:nvPr/>
        </p:nvSpPr>
        <p:spPr>
          <a:xfrm>
            <a:off x="14382943" y="2820575"/>
            <a:ext cx="21123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We are</a:t>
            </a:r>
            <a:endParaRPr lang="ko-KR" altLang="en-US" sz="4800" b="1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8E472A4-DA05-2F3F-AE68-45B938060249}"/>
              </a:ext>
            </a:extLst>
          </p:cNvPr>
          <p:cNvSpPr txBox="1"/>
          <p:nvPr/>
        </p:nvSpPr>
        <p:spPr>
          <a:xfrm>
            <a:off x="939640" y="3683645"/>
            <a:ext cx="4320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자세 습관 개선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사용자 관리에 도움</a:t>
            </a:r>
            <a:b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연령 상관없이 모두에게 이로운 시스템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B56D02C-445C-17DA-EF00-064E9939D4D2}"/>
              </a:ext>
            </a:extLst>
          </p:cNvPr>
          <p:cNvCxnSpPr>
            <a:cxnSpLocks/>
          </p:cNvCxnSpPr>
          <p:nvPr/>
        </p:nvCxnSpPr>
        <p:spPr>
          <a:xfrm flipH="1">
            <a:off x="6611816" y="3556322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818E763-31ED-CBA5-A0E2-AA0FD49DA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816" y="1793813"/>
            <a:ext cx="5146580" cy="352501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FB9657AC-4257-A6B9-0573-A96B0157A9E8}"/>
              </a:ext>
            </a:extLst>
          </p:cNvPr>
          <p:cNvSpPr txBox="1"/>
          <p:nvPr/>
        </p:nvSpPr>
        <p:spPr>
          <a:xfrm>
            <a:off x="2212424" y="2909991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기대효과</a:t>
            </a:r>
          </a:p>
        </p:txBody>
      </p:sp>
      <p:pic>
        <p:nvPicPr>
          <p:cNvPr id="22" name="그림 21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B224CDD-1C7B-4D5B-D835-20D1AC1C1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095" y="0"/>
            <a:ext cx="10012785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DB00AE-F937-FB34-9F7A-661B18909019}"/>
              </a:ext>
            </a:extLst>
          </p:cNvPr>
          <p:cNvSpPr txBox="1"/>
          <p:nvPr/>
        </p:nvSpPr>
        <p:spPr>
          <a:xfrm>
            <a:off x="-3942837" y="616604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핵심  기능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158676-04E1-5BC0-8DE0-9171A89AC8A1}"/>
              </a:ext>
            </a:extLst>
          </p:cNvPr>
          <p:cNvSpPr txBox="1"/>
          <p:nvPr/>
        </p:nvSpPr>
        <p:spPr>
          <a:xfrm>
            <a:off x="-4065462" y="1326847"/>
            <a:ext cx="1301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얼굴거리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A4353E-96FD-850E-BDB9-BAFFAA310905}"/>
              </a:ext>
            </a:extLst>
          </p:cNvPr>
          <p:cNvSpPr txBox="1"/>
          <p:nvPr/>
        </p:nvSpPr>
        <p:spPr>
          <a:xfrm>
            <a:off x="-2699382" y="1326847"/>
            <a:ext cx="1061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거북목</a:t>
            </a:r>
            <a:endParaRPr lang="ko-KR" altLang="en-US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1D1479-0DB3-BE3F-BAE8-AECBCDAAB5C5}"/>
              </a:ext>
            </a:extLst>
          </p:cNvPr>
          <p:cNvSpPr txBox="1"/>
          <p:nvPr/>
        </p:nvSpPr>
        <p:spPr>
          <a:xfrm>
            <a:off x="-4065462" y="1726957"/>
            <a:ext cx="1614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어깨 불균형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10E5BB-F301-BBFC-B981-7A92C8C92BE2}"/>
              </a:ext>
            </a:extLst>
          </p:cNvPr>
          <p:cNvSpPr txBox="1"/>
          <p:nvPr/>
        </p:nvSpPr>
        <p:spPr>
          <a:xfrm>
            <a:off x="-2389637" y="1726957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고개 각도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F8C651-BA5D-AECA-42F7-447E4BC2EDB1}"/>
              </a:ext>
            </a:extLst>
          </p:cNvPr>
          <p:cNvSpPr txBox="1"/>
          <p:nvPr/>
        </p:nvSpPr>
        <p:spPr>
          <a:xfrm>
            <a:off x="-2641740" y="3623096"/>
            <a:ext cx="274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24316F-2400-0A8D-F9E1-423EF9146340}"/>
              </a:ext>
            </a:extLst>
          </p:cNvPr>
          <p:cNvSpPr txBox="1"/>
          <p:nvPr/>
        </p:nvSpPr>
        <p:spPr>
          <a:xfrm>
            <a:off x="-2641741" y="3847886"/>
            <a:ext cx="274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248A44-1A97-D76D-C86E-7317EE21296E}"/>
              </a:ext>
            </a:extLst>
          </p:cNvPr>
          <p:cNvSpPr txBox="1"/>
          <p:nvPr/>
        </p:nvSpPr>
        <p:spPr>
          <a:xfrm>
            <a:off x="-2641741" y="4083598"/>
            <a:ext cx="274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52CCCE-F5FE-855C-7BB2-00279BFDA288}"/>
              </a:ext>
            </a:extLst>
          </p:cNvPr>
          <p:cNvSpPr txBox="1"/>
          <p:nvPr/>
        </p:nvSpPr>
        <p:spPr>
          <a:xfrm>
            <a:off x="-4065462" y="2641411"/>
            <a:ext cx="3118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에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대한 교정 피드백을 제공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7071-8D30-CAE8-1F0E-3D31554A66B6}"/>
              </a:ext>
            </a:extLst>
          </p:cNvPr>
          <p:cNvSpPr txBox="1"/>
          <p:nvPr/>
        </p:nvSpPr>
        <p:spPr>
          <a:xfrm>
            <a:off x="-4065462" y="2136026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눈 깜빡임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D16483-BF32-BF68-62FD-359CDDA135E3}"/>
              </a:ext>
            </a:extLst>
          </p:cNvPr>
          <p:cNvSpPr txBox="1"/>
          <p:nvPr/>
        </p:nvSpPr>
        <p:spPr>
          <a:xfrm>
            <a:off x="-4363371" y="4696116"/>
            <a:ext cx="3711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향후 기능 확장 계획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87A5CB-0934-25CA-A8F9-36D4658AFC00}"/>
              </a:ext>
            </a:extLst>
          </p:cNvPr>
          <p:cNvSpPr txBox="1"/>
          <p:nvPr/>
        </p:nvSpPr>
        <p:spPr>
          <a:xfrm>
            <a:off x="-4012403" y="5505295"/>
            <a:ext cx="31229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통계 페이지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캐릭터 피드백</a:t>
            </a:r>
            <a:endParaRPr lang="en-US" altLang="ko-KR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Etc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…</a:t>
            </a:r>
            <a:endParaRPr lang="ko-KR" altLang="en-US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3A4610-470B-667C-896E-FC2E56B23630}"/>
              </a:ext>
            </a:extLst>
          </p:cNvPr>
          <p:cNvSpPr txBox="1"/>
          <p:nvPr/>
        </p:nvSpPr>
        <p:spPr>
          <a:xfrm>
            <a:off x="-4065462" y="3381552"/>
            <a:ext cx="2233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간편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ON/OFF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조작</a:t>
            </a:r>
          </a:p>
        </p:txBody>
      </p:sp>
    </p:spTree>
    <p:extLst>
      <p:ext uri="{BB962C8B-B14F-4D97-AF65-F5344CB8AC3E}">
        <p14:creationId xmlns:p14="http://schemas.microsoft.com/office/powerpoint/2010/main" val="173926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CD62B2-EFD3-F3FF-446C-C0B759467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E71F68DD-06B5-DBCE-2085-3A3FD7BF79DA}"/>
              </a:ext>
            </a:extLst>
          </p:cNvPr>
          <p:cNvSpPr txBox="1"/>
          <p:nvPr/>
        </p:nvSpPr>
        <p:spPr>
          <a:xfrm>
            <a:off x="4039492" y="2820575"/>
            <a:ext cx="21123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We are</a:t>
            </a:r>
            <a:endParaRPr lang="ko-KR" altLang="en-US" sz="4800" b="1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58A916-383F-76C2-595D-FE1C02A9F045}"/>
              </a:ext>
            </a:extLst>
          </p:cNvPr>
          <p:cNvSpPr txBox="1"/>
          <p:nvPr/>
        </p:nvSpPr>
        <p:spPr>
          <a:xfrm>
            <a:off x="-5419885" y="3683645"/>
            <a:ext cx="4320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자세 습관 개선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사용자 관리에 도움</a:t>
            </a:r>
            <a:b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연령 상관없이 모두에게 이로운 시스템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BDB20D-747D-0E24-22C4-4DEA6AD6538A}"/>
              </a:ext>
            </a:extLst>
          </p:cNvPr>
          <p:cNvSpPr txBox="1"/>
          <p:nvPr/>
        </p:nvSpPr>
        <p:spPr>
          <a:xfrm>
            <a:off x="-4147101" y="2909991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기대효과</a:t>
            </a:r>
          </a:p>
        </p:txBody>
      </p:sp>
      <p:pic>
        <p:nvPicPr>
          <p:cNvPr id="37" name="그림 36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2ED055B-B8C2-D13D-C8C7-F189D804C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816" y="1793813"/>
            <a:ext cx="5146580" cy="3525018"/>
          </a:xfrm>
          <a:prstGeom prst="rect">
            <a:avLst/>
          </a:prstGeom>
        </p:spPr>
      </p:pic>
      <p:pic>
        <p:nvPicPr>
          <p:cNvPr id="38" name="그림 37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37058D8-5637-E801-097E-60315B635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326" y="0"/>
            <a:ext cx="1001278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94C5B7-079C-AD0C-5AE2-3F92B486B982}"/>
              </a:ext>
            </a:extLst>
          </p:cNvPr>
          <p:cNvSpPr txBox="1"/>
          <p:nvPr/>
        </p:nvSpPr>
        <p:spPr>
          <a:xfrm>
            <a:off x="433604" y="2960370"/>
            <a:ext cx="41851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2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여러분들의 자세</a:t>
            </a:r>
            <a:r>
              <a:rPr lang="en-US" altLang="ko-KR" sz="32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</a:t>
            </a:r>
          </a:p>
          <a:p>
            <a:pPr algn="r"/>
            <a:r>
              <a:rPr lang="ko-KR" altLang="en-US" sz="32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이젠 </a:t>
            </a:r>
            <a:r>
              <a:rPr lang="en-US" altLang="ko-KR" sz="32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TAL</a:t>
            </a:r>
            <a:r>
              <a:rPr lang="ko-KR" altLang="en-US" sz="32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 </a:t>
            </a:r>
            <a:r>
              <a:rPr lang="ko-KR" altLang="en-US" sz="3200" b="1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지켜줄게요</a:t>
            </a:r>
            <a:endParaRPr lang="ko-KR" altLang="en-US" sz="32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5506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57C5B9-4581-2F52-E6E9-40D868870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F697327-85C0-3268-2566-90807FE90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816" y="1793813"/>
            <a:ext cx="5146580" cy="35250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CC8CF2-945F-A13A-C6E0-F4FCE5E43895}"/>
              </a:ext>
            </a:extLst>
          </p:cNvPr>
          <p:cNvSpPr txBox="1"/>
          <p:nvPr/>
        </p:nvSpPr>
        <p:spPr>
          <a:xfrm>
            <a:off x="-5266156" y="2960370"/>
            <a:ext cx="41851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2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여러분들의 자세</a:t>
            </a:r>
            <a:r>
              <a:rPr lang="en-US" altLang="ko-KR" sz="32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</a:t>
            </a:r>
          </a:p>
          <a:p>
            <a:pPr algn="r"/>
            <a:r>
              <a:rPr lang="ko-KR" altLang="en-US" sz="32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이젠 </a:t>
            </a:r>
            <a:r>
              <a:rPr lang="en-US" altLang="ko-KR" sz="32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TAL</a:t>
            </a:r>
            <a:r>
              <a:rPr lang="ko-KR" altLang="en-US" sz="32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 </a:t>
            </a:r>
            <a:r>
              <a:rPr lang="ko-KR" altLang="en-US" sz="3200" b="1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지켜줄게요</a:t>
            </a:r>
            <a:endParaRPr lang="ko-KR" altLang="en-US" sz="32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827FA6-5CBA-0B88-7305-B20374CC22BA}"/>
              </a:ext>
            </a:extLst>
          </p:cNvPr>
          <p:cNvSpPr txBox="1"/>
          <p:nvPr/>
        </p:nvSpPr>
        <p:spPr>
          <a:xfrm>
            <a:off x="2092800" y="2820575"/>
            <a:ext cx="21123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We are</a:t>
            </a:r>
            <a:endParaRPr lang="ko-KR" altLang="en-US" sz="4800" b="1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6" name="그림 5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A3AAD75-C2DB-645C-F84D-2923F676A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695" y="0"/>
            <a:ext cx="100127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70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F1526C-986B-9F21-B92D-079A807E7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B5C11AA-3E87-920F-49EC-937E06CBB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816" y="1793813"/>
            <a:ext cx="5146580" cy="3525018"/>
          </a:xfrm>
          <a:prstGeom prst="rect">
            <a:avLst/>
          </a:prstGeom>
        </p:spPr>
      </p:pic>
      <p:pic>
        <p:nvPicPr>
          <p:cNvPr id="6" name="그림 5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7017186-3B55-3EDA-3E2B-DA1E985EC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859" y="0"/>
            <a:ext cx="1001278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2EB0A6-5A89-D538-146F-CF6FAD20EB83}"/>
              </a:ext>
            </a:extLst>
          </p:cNvPr>
          <p:cNvSpPr txBox="1"/>
          <p:nvPr/>
        </p:nvSpPr>
        <p:spPr>
          <a:xfrm>
            <a:off x="3668025" y="2820575"/>
            <a:ext cx="34592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Take A </a:t>
            </a:r>
            <a:r>
              <a:rPr lang="en-US" altLang="ko-KR" sz="48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Look</a:t>
            </a:r>
            <a:endParaRPr lang="ko-KR" altLang="en-US" sz="4800" b="1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859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77C0E5-09AB-0252-25AF-4F8D5D821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7EC3298-766E-69B2-CBCE-0F9D9C561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8496" y="1793813"/>
            <a:ext cx="5146580" cy="3525018"/>
          </a:xfrm>
          <a:prstGeom prst="rect">
            <a:avLst/>
          </a:prstGeom>
        </p:spPr>
      </p:pic>
      <p:pic>
        <p:nvPicPr>
          <p:cNvPr id="6" name="그림 5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4427728-AB57-8C11-6A4B-361C901E3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305" y="0"/>
            <a:ext cx="1001278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82B5A3-3CB7-0F51-0ED8-B481E267E069}"/>
              </a:ext>
            </a:extLst>
          </p:cNvPr>
          <p:cNvSpPr txBox="1"/>
          <p:nvPr/>
        </p:nvSpPr>
        <p:spPr>
          <a:xfrm>
            <a:off x="4366392" y="2820575"/>
            <a:ext cx="34592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Take A Look</a:t>
            </a:r>
            <a:endParaRPr lang="ko-KR" altLang="en-US" sz="4800" b="1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BEC23A-3CD2-090C-69F0-4725DE87F484}"/>
              </a:ext>
            </a:extLst>
          </p:cNvPr>
          <p:cNvSpPr txBox="1"/>
          <p:nvPr/>
        </p:nvSpPr>
        <p:spPr>
          <a:xfrm>
            <a:off x="4208535" y="5500211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안재현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D98AFA-ED5A-2FB1-8FDC-3927749D051D}"/>
              </a:ext>
            </a:extLst>
          </p:cNvPr>
          <p:cNvSpPr txBox="1"/>
          <p:nvPr/>
        </p:nvSpPr>
        <p:spPr>
          <a:xfrm>
            <a:off x="5676654" y="5500211"/>
            <a:ext cx="838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현윤성</a:t>
            </a:r>
            <a:endParaRPr lang="ko-KR" altLang="en-US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9B5A83-9DCD-6B4B-6EB0-D431EAC3590F}"/>
              </a:ext>
            </a:extLst>
          </p:cNvPr>
          <p:cNvSpPr txBox="1"/>
          <p:nvPr/>
        </p:nvSpPr>
        <p:spPr>
          <a:xfrm>
            <a:off x="7144774" y="5500211"/>
            <a:ext cx="838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황재현</a:t>
            </a:r>
          </a:p>
        </p:txBody>
      </p:sp>
    </p:spTree>
    <p:extLst>
      <p:ext uri="{BB962C8B-B14F-4D97-AF65-F5344CB8AC3E}">
        <p14:creationId xmlns:p14="http://schemas.microsoft.com/office/powerpoint/2010/main" val="103092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2D2548-D455-4711-D482-45F50B8C4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59E9E9-3685-9029-E1A4-ADA31583328E}"/>
              </a:ext>
            </a:extLst>
          </p:cNvPr>
          <p:cNvSpPr txBox="1"/>
          <p:nvPr/>
        </p:nvSpPr>
        <p:spPr>
          <a:xfrm>
            <a:off x="4208535" y="5500211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안재현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AEF77D-F416-A601-9CB5-F62C05B41ACF}"/>
              </a:ext>
            </a:extLst>
          </p:cNvPr>
          <p:cNvSpPr txBox="1"/>
          <p:nvPr/>
        </p:nvSpPr>
        <p:spPr>
          <a:xfrm>
            <a:off x="5676654" y="5500211"/>
            <a:ext cx="838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현윤성</a:t>
            </a:r>
            <a:endParaRPr lang="ko-KR" altLang="en-US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73A2E5-4728-A756-8E18-DAB4A67747E8}"/>
              </a:ext>
            </a:extLst>
          </p:cNvPr>
          <p:cNvSpPr txBox="1"/>
          <p:nvPr/>
        </p:nvSpPr>
        <p:spPr>
          <a:xfrm>
            <a:off x="7144774" y="5500211"/>
            <a:ext cx="838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황재현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0A0188-D69C-D815-ABB5-6E003DB8A870}"/>
              </a:ext>
            </a:extLst>
          </p:cNvPr>
          <p:cNvSpPr txBox="1"/>
          <p:nvPr/>
        </p:nvSpPr>
        <p:spPr>
          <a:xfrm>
            <a:off x="4000715" y="6275308"/>
            <a:ext cx="4190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지금까지 발표를 들어주셔서 감사합니다</a:t>
            </a:r>
            <a:r>
              <a:rPr lang="en-US" altLang="ko-KR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10" name="그림 9" descr="실루엣, 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FB4241B-26B2-4554-B7A2-96C62E44A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8" y="2357437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04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343D64-85FD-FE7B-A355-781B15994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6E4F0E0-4EF8-7F60-983F-7CC8429B5746}"/>
              </a:ext>
            </a:extLst>
          </p:cNvPr>
          <p:cNvCxnSpPr>
            <a:cxnSpLocks/>
          </p:cNvCxnSpPr>
          <p:nvPr/>
        </p:nvCxnSpPr>
        <p:spPr>
          <a:xfrm>
            <a:off x="-3851764" y="0"/>
            <a:ext cx="0" cy="355632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127A09A-B258-9166-8DA1-79A02E8CCB0D}"/>
              </a:ext>
            </a:extLst>
          </p:cNvPr>
          <p:cNvCxnSpPr>
            <a:cxnSpLocks/>
          </p:cNvCxnSpPr>
          <p:nvPr/>
        </p:nvCxnSpPr>
        <p:spPr>
          <a:xfrm flipH="1">
            <a:off x="-7428434" y="3556322"/>
            <a:ext cx="3576670" cy="3301678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EDADC4-1226-4876-DB90-C0F50E86FF33}"/>
              </a:ext>
            </a:extLst>
          </p:cNvPr>
          <p:cNvCxnSpPr>
            <a:cxnSpLocks/>
          </p:cNvCxnSpPr>
          <p:nvPr/>
        </p:nvCxnSpPr>
        <p:spPr>
          <a:xfrm flipH="1">
            <a:off x="-3851764" y="3556322"/>
            <a:ext cx="1837127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실루엣, 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0AC83B1-CBFA-581B-DAB3-E72403D3E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25605" y="2357437"/>
            <a:ext cx="2143125" cy="2143125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854B05C-E986-375A-8281-C5A2D5580D75}"/>
              </a:ext>
            </a:extLst>
          </p:cNvPr>
          <p:cNvCxnSpPr>
            <a:cxnSpLocks/>
          </p:cNvCxnSpPr>
          <p:nvPr/>
        </p:nvCxnSpPr>
        <p:spPr>
          <a:xfrm>
            <a:off x="14519511" y="3556322"/>
            <a:ext cx="0" cy="514784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B77B8E7-2551-D0E8-6C8C-56C0E7A58237}"/>
              </a:ext>
            </a:extLst>
          </p:cNvPr>
          <p:cNvCxnSpPr>
            <a:cxnSpLocks/>
          </p:cNvCxnSpPr>
          <p:nvPr/>
        </p:nvCxnSpPr>
        <p:spPr>
          <a:xfrm flipH="1">
            <a:off x="-3851764" y="8704162"/>
            <a:ext cx="1837127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DF4E9B-5A2D-9977-7AEE-E5893E83C7DF}"/>
              </a:ext>
            </a:extLst>
          </p:cNvPr>
          <p:cNvSpPr txBox="1"/>
          <p:nvPr/>
        </p:nvSpPr>
        <p:spPr>
          <a:xfrm>
            <a:off x="17845589" y="1269498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기획의도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18A3C2-69E6-F530-4150-FD32160C272A}"/>
              </a:ext>
            </a:extLst>
          </p:cNvPr>
          <p:cNvSpPr txBox="1"/>
          <p:nvPr/>
        </p:nvSpPr>
        <p:spPr>
          <a:xfrm>
            <a:off x="17845589" y="1910330"/>
            <a:ext cx="50273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컴퓨터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노트북으로 작업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게임을 하는 사람들</a:t>
            </a:r>
            <a:b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보이지 않는 자세의 무너짐</a:t>
            </a:r>
            <a:b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그 변화를 실시간으로 지켜볼 수 있을까</a:t>
            </a:r>
          </a:p>
        </p:txBody>
      </p:sp>
      <p:pic>
        <p:nvPicPr>
          <p:cNvPr id="10" name="그림 9" descr="사람, 실내, 의류, 컴퓨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343F1C9-A2CF-E684-1172-94AE976F6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41" r="20410" b="13457"/>
          <a:stretch/>
        </p:blipFill>
        <p:spPr>
          <a:xfrm>
            <a:off x="2065899" y="2032255"/>
            <a:ext cx="3745682" cy="3048134"/>
          </a:xfrm>
          <a:prstGeom prst="rect">
            <a:avLst/>
          </a:prstGeom>
        </p:spPr>
      </p:pic>
      <p:pic>
        <p:nvPicPr>
          <p:cNvPr id="14" name="그림 13" descr="텍스트, 사람, 컴퓨터, 실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A963508-0476-3014-B362-9D5455D1B8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024" y="2032255"/>
            <a:ext cx="2282114" cy="304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379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FF821C-A676-9CD6-DA4E-AF416ACE4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0E083B-5220-F66B-7AEB-0B7B04B1016A}"/>
              </a:ext>
            </a:extLst>
          </p:cNvPr>
          <p:cNvSpPr txBox="1"/>
          <p:nvPr/>
        </p:nvSpPr>
        <p:spPr>
          <a:xfrm>
            <a:off x="6380420" y="1269498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기획의도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6CC502-FC60-3E36-24B0-170BC66095E9}"/>
              </a:ext>
            </a:extLst>
          </p:cNvPr>
          <p:cNvSpPr txBox="1"/>
          <p:nvPr/>
        </p:nvSpPr>
        <p:spPr>
          <a:xfrm>
            <a:off x="6380420" y="1910330"/>
            <a:ext cx="50273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컴퓨터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노트북으로 작업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게임을 하는 사람들</a:t>
            </a:r>
            <a:b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보이지 않는 자세의 무너짐</a:t>
            </a:r>
            <a:b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그 변화를 실시간으로 지켜볼 수 있을까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37F1CEA-CA15-7E8C-5E87-D7A41723447E}"/>
              </a:ext>
            </a:extLst>
          </p:cNvPr>
          <p:cNvCxnSpPr>
            <a:cxnSpLocks/>
          </p:cNvCxnSpPr>
          <p:nvPr/>
        </p:nvCxnSpPr>
        <p:spPr>
          <a:xfrm>
            <a:off x="-7700930" y="0"/>
            <a:ext cx="0" cy="355632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1A50091-72A1-E592-5037-DD524D37433D}"/>
              </a:ext>
            </a:extLst>
          </p:cNvPr>
          <p:cNvCxnSpPr>
            <a:cxnSpLocks/>
          </p:cNvCxnSpPr>
          <p:nvPr/>
        </p:nvCxnSpPr>
        <p:spPr>
          <a:xfrm flipH="1">
            <a:off x="-11277600" y="3556322"/>
            <a:ext cx="3576670" cy="3301678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4B63506-B236-4A7F-5236-011F41E991D3}"/>
              </a:ext>
            </a:extLst>
          </p:cNvPr>
          <p:cNvCxnSpPr>
            <a:cxnSpLocks/>
          </p:cNvCxnSpPr>
          <p:nvPr/>
        </p:nvCxnSpPr>
        <p:spPr>
          <a:xfrm flipH="1">
            <a:off x="-7700930" y="3556322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그림 13" descr="실루엣, 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3A79D28-D6D9-EECC-58A0-B7DCD62CB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53162" y="2357437"/>
            <a:ext cx="2143125" cy="2143125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DA7B070-74DF-B017-85EE-A111639F8696}"/>
              </a:ext>
            </a:extLst>
          </p:cNvPr>
          <p:cNvCxnSpPr>
            <a:cxnSpLocks/>
          </p:cNvCxnSpPr>
          <p:nvPr/>
        </p:nvCxnSpPr>
        <p:spPr>
          <a:xfrm flipH="1">
            <a:off x="-7700930" y="8704162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65D1039-5F71-56BF-74A5-14ED98A14396}"/>
              </a:ext>
            </a:extLst>
          </p:cNvPr>
          <p:cNvCxnSpPr>
            <a:cxnSpLocks/>
          </p:cNvCxnSpPr>
          <p:nvPr/>
        </p:nvCxnSpPr>
        <p:spPr>
          <a:xfrm>
            <a:off x="7223760" y="3556322"/>
            <a:ext cx="0" cy="514784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261E959-4F0B-6594-1983-80A0F39211A1}"/>
              </a:ext>
            </a:extLst>
          </p:cNvPr>
          <p:cNvSpPr txBox="1"/>
          <p:nvPr/>
        </p:nvSpPr>
        <p:spPr>
          <a:xfrm>
            <a:off x="2504994" y="7928730"/>
            <a:ext cx="2285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TAL</a:t>
            </a:r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등장</a:t>
            </a:r>
          </a:p>
        </p:txBody>
      </p:sp>
      <p:pic>
        <p:nvPicPr>
          <p:cNvPr id="19" name="그림 18" descr="고양이, 텍스트, 클립아트, 만화 영화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787E7C4-B97A-08CB-F09C-4E60DCB57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439" y="6979841"/>
            <a:ext cx="3448642" cy="34486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140018-9022-23DB-3103-B49A49BE5764}"/>
              </a:ext>
            </a:extLst>
          </p:cNvPr>
          <p:cNvSpPr txBox="1"/>
          <p:nvPr/>
        </p:nvSpPr>
        <p:spPr>
          <a:xfrm>
            <a:off x="1215359" y="8729335"/>
            <a:ext cx="3724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openCV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와 </a:t>
            </a:r>
            <a:r>
              <a:rPr lang="en-US" altLang="ko-KR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mediapipe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를 이용해</a:t>
            </a:r>
            <a:endParaRPr lang="en-US" altLang="ko-KR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r"/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데이터를 수집하고 피드백 제공</a:t>
            </a:r>
          </a:p>
        </p:txBody>
      </p:sp>
      <p:pic>
        <p:nvPicPr>
          <p:cNvPr id="5" name="그림 4" descr="사람, 실내, 의류, 컴퓨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8538B95-70FA-2059-8700-53B6412C4A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41" r="20410" b="13457"/>
          <a:stretch/>
        </p:blipFill>
        <p:spPr>
          <a:xfrm>
            <a:off x="2065899" y="600918"/>
            <a:ext cx="3745682" cy="2640240"/>
          </a:xfrm>
          <a:prstGeom prst="rect">
            <a:avLst/>
          </a:prstGeom>
        </p:spPr>
      </p:pic>
      <p:pic>
        <p:nvPicPr>
          <p:cNvPr id="9" name="그림 8" descr="텍스트, 사람, 컴퓨터, 실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60711EE-8993-A6DE-6B5B-78622B157F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024" y="3241158"/>
            <a:ext cx="2282114" cy="304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213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794AD9-ADAA-0443-64C8-56847C642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503879-63FE-62FD-7D38-078A13D797EA}"/>
              </a:ext>
            </a:extLst>
          </p:cNvPr>
          <p:cNvSpPr txBox="1"/>
          <p:nvPr/>
        </p:nvSpPr>
        <p:spPr>
          <a:xfrm>
            <a:off x="2504994" y="2782669"/>
            <a:ext cx="2285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TAL</a:t>
            </a:r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등장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7C4B3B-66A1-1357-03A4-17A1EA9A5DDB}"/>
              </a:ext>
            </a:extLst>
          </p:cNvPr>
          <p:cNvSpPr txBox="1"/>
          <p:nvPr/>
        </p:nvSpPr>
        <p:spPr>
          <a:xfrm>
            <a:off x="1215359" y="3683645"/>
            <a:ext cx="3724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openCV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와 </a:t>
            </a:r>
            <a:r>
              <a:rPr lang="en-US" altLang="ko-KR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mediapipe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를 이용해</a:t>
            </a:r>
            <a:endParaRPr lang="en-US" altLang="ko-KR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r"/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데이터를 수집하고 피드백 제공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CF8649D-0AF0-FE1E-A779-A31196CDEE70}"/>
              </a:ext>
            </a:extLst>
          </p:cNvPr>
          <p:cNvCxnSpPr>
            <a:cxnSpLocks/>
          </p:cNvCxnSpPr>
          <p:nvPr/>
        </p:nvCxnSpPr>
        <p:spPr>
          <a:xfrm flipH="1">
            <a:off x="-7700930" y="3556322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C103E44-24A0-D2FE-F39A-379372ED13A1}"/>
              </a:ext>
            </a:extLst>
          </p:cNvPr>
          <p:cNvCxnSpPr>
            <a:cxnSpLocks/>
          </p:cNvCxnSpPr>
          <p:nvPr/>
        </p:nvCxnSpPr>
        <p:spPr>
          <a:xfrm flipH="1">
            <a:off x="-11277600" y="-1571339"/>
            <a:ext cx="3576670" cy="3301678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94E0131-B781-5705-F10E-E0B49DC54DFF}"/>
              </a:ext>
            </a:extLst>
          </p:cNvPr>
          <p:cNvCxnSpPr>
            <a:cxnSpLocks/>
          </p:cNvCxnSpPr>
          <p:nvPr/>
        </p:nvCxnSpPr>
        <p:spPr>
          <a:xfrm flipH="1">
            <a:off x="-7700930" y="-1571339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BFD4F54-79B3-260E-9438-EA811D7FE6ED}"/>
              </a:ext>
            </a:extLst>
          </p:cNvPr>
          <p:cNvCxnSpPr>
            <a:cxnSpLocks/>
          </p:cNvCxnSpPr>
          <p:nvPr/>
        </p:nvCxnSpPr>
        <p:spPr>
          <a:xfrm>
            <a:off x="7223760" y="-1591518"/>
            <a:ext cx="0" cy="514784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E9E4DD0-ECA6-018B-CF33-F103F7118F53}"/>
              </a:ext>
            </a:extLst>
          </p:cNvPr>
          <p:cNvSpPr txBox="1"/>
          <p:nvPr/>
        </p:nvSpPr>
        <p:spPr>
          <a:xfrm>
            <a:off x="-13497932" y="908401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핵심기능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9533863-F4A4-1906-7691-A2FCB7C7C5FA}"/>
              </a:ext>
            </a:extLst>
          </p:cNvPr>
          <p:cNvSpPr txBox="1"/>
          <p:nvPr/>
        </p:nvSpPr>
        <p:spPr>
          <a:xfrm>
            <a:off x="-13620557" y="1618644"/>
            <a:ext cx="1301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얼굴거리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D6155B8-D805-67CB-AF9D-AE7C01C39B78}"/>
              </a:ext>
            </a:extLst>
          </p:cNvPr>
          <p:cNvSpPr txBox="1"/>
          <p:nvPr/>
        </p:nvSpPr>
        <p:spPr>
          <a:xfrm>
            <a:off x="-12254477" y="1618644"/>
            <a:ext cx="1061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거북목</a:t>
            </a:r>
            <a:endParaRPr lang="ko-KR" altLang="en-US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16BDFE5-636E-FE43-7DAC-FE8B1E19415C}"/>
              </a:ext>
            </a:extLst>
          </p:cNvPr>
          <p:cNvSpPr txBox="1"/>
          <p:nvPr/>
        </p:nvSpPr>
        <p:spPr>
          <a:xfrm>
            <a:off x="-13620557" y="2018754"/>
            <a:ext cx="1614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어깨 불균형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5566936-E716-46E3-85E4-E68A1FE0C2FF}"/>
              </a:ext>
            </a:extLst>
          </p:cNvPr>
          <p:cNvSpPr txBox="1"/>
          <p:nvPr/>
        </p:nvSpPr>
        <p:spPr>
          <a:xfrm>
            <a:off x="-11944732" y="2018754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고개 각도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06187AF-9F20-C04B-958C-A2CFD3C36906}"/>
              </a:ext>
            </a:extLst>
          </p:cNvPr>
          <p:cNvSpPr txBox="1"/>
          <p:nvPr/>
        </p:nvSpPr>
        <p:spPr>
          <a:xfrm>
            <a:off x="-12196835" y="3367423"/>
            <a:ext cx="274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DF2C037-050D-04AD-F6A7-D2FE1006FA18}"/>
              </a:ext>
            </a:extLst>
          </p:cNvPr>
          <p:cNvSpPr txBox="1"/>
          <p:nvPr/>
        </p:nvSpPr>
        <p:spPr>
          <a:xfrm>
            <a:off x="-12196836" y="3592213"/>
            <a:ext cx="274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EBB06EB-8A3A-B3DF-DE61-919706DF5511}"/>
              </a:ext>
            </a:extLst>
          </p:cNvPr>
          <p:cNvSpPr txBox="1"/>
          <p:nvPr/>
        </p:nvSpPr>
        <p:spPr>
          <a:xfrm>
            <a:off x="-12196836" y="3827925"/>
            <a:ext cx="274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2FEAB97-7656-E95E-6BD9-5838409D7884}"/>
              </a:ext>
            </a:extLst>
          </p:cNvPr>
          <p:cNvSpPr txBox="1"/>
          <p:nvPr/>
        </p:nvSpPr>
        <p:spPr>
          <a:xfrm>
            <a:off x="-13620557" y="3156212"/>
            <a:ext cx="3118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에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대한 교정 피드백을 제공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54EAE02-214D-A31F-83F2-75330F908AA8}"/>
              </a:ext>
            </a:extLst>
          </p:cNvPr>
          <p:cNvSpPr txBox="1"/>
          <p:nvPr/>
        </p:nvSpPr>
        <p:spPr>
          <a:xfrm>
            <a:off x="-13620557" y="2427823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눈 깜빡임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FE1779-4AB7-D45B-84F7-1AF08E533975}"/>
              </a:ext>
            </a:extLst>
          </p:cNvPr>
          <p:cNvSpPr txBox="1"/>
          <p:nvPr/>
        </p:nvSpPr>
        <p:spPr>
          <a:xfrm>
            <a:off x="-13918466" y="4416417"/>
            <a:ext cx="3711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향후 기능 확장 계획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509B861-6C51-7B04-D97C-0C3081C07805}"/>
              </a:ext>
            </a:extLst>
          </p:cNvPr>
          <p:cNvSpPr txBox="1"/>
          <p:nvPr/>
        </p:nvSpPr>
        <p:spPr>
          <a:xfrm>
            <a:off x="-13567498" y="5225596"/>
            <a:ext cx="31229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통계 페이지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캐릭터 피드백</a:t>
            </a:r>
            <a:endParaRPr lang="en-US" altLang="ko-KR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Etc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…</a:t>
            </a:r>
            <a:endParaRPr lang="ko-KR" altLang="en-US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80" name="그림 79" descr="고양이, 텍스트, 클립아트, 만화 영화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D29E934-1845-2DB0-6ED0-D7055C7C3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439" y="1833780"/>
            <a:ext cx="3448642" cy="3448642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FF5689F6-F4C8-0E4B-281F-A9B9B1DA8D02}"/>
              </a:ext>
            </a:extLst>
          </p:cNvPr>
          <p:cNvSpPr txBox="1"/>
          <p:nvPr/>
        </p:nvSpPr>
        <p:spPr>
          <a:xfrm>
            <a:off x="-7651752" y="2904782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기대효과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378574B-5EAC-EBD3-B411-176B4C02243C}"/>
              </a:ext>
            </a:extLst>
          </p:cNvPr>
          <p:cNvSpPr txBox="1"/>
          <p:nvPr/>
        </p:nvSpPr>
        <p:spPr>
          <a:xfrm>
            <a:off x="-8924536" y="3678436"/>
            <a:ext cx="4320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자세 습관 개선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사용자 관리에 도움</a:t>
            </a:r>
            <a:b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연령 상관없이 모두에게 이로운 시스템</a:t>
            </a:r>
          </a:p>
        </p:txBody>
      </p:sp>
      <p:pic>
        <p:nvPicPr>
          <p:cNvPr id="26" name="그림 25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8E38D87-FC4C-4AD1-4365-909B201A1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33894" y="1788604"/>
            <a:ext cx="5146580" cy="35250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39F78-F9BF-8458-B885-DA5E4929DEFC}"/>
              </a:ext>
            </a:extLst>
          </p:cNvPr>
          <p:cNvSpPr txBox="1"/>
          <p:nvPr/>
        </p:nvSpPr>
        <p:spPr>
          <a:xfrm>
            <a:off x="6380420" y="-5700776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30B3D7-7667-83C6-9508-B13CA4A5F023}"/>
              </a:ext>
            </a:extLst>
          </p:cNvPr>
          <p:cNvSpPr txBox="1"/>
          <p:nvPr/>
        </p:nvSpPr>
        <p:spPr>
          <a:xfrm>
            <a:off x="6380420" y="-5059944"/>
            <a:ext cx="50273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컴퓨터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노트북으로 작업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게임을 하는 사람들</a:t>
            </a:r>
            <a:b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보이지 않는 자세의 무너짐</a:t>
            </a:r>
            <a:b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그 변화를 실시간으로 지켜볼 수 있을까</a:t>
            </a:r>
          </a:p>
        </p:txBody>
      </p:sp>
      <p:pic>
        <p:nvPicPr>
          <p:cNvPr id="9" name="그림 8" descr="사람, 실내, 의류, 컴퓨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6F4C99B-8AEA-905B-7CEE-589456613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41" r="20410" b="13457"/>
          <a:stretch/>
        </p:blipFill>
        <p:spPr>
          <a:xfrm>
            <a:off x="2065899" y="-6196928"/>
            <a:ext cx="3745682" cy="2640240"/>
          </a:xfrm>
          <a:prstGeom prst="rect">
            <a:avLst/>
          </a:prstGeom>
        </p:spPr>
      </p:pic>
      <p:pic>
        <p:nvPicPr>
          <p:cNvPr id="10" name="그림 9" descr="텍스트, 사람, 컴퓨터, 실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513D210-C7EC-8955-C21B-672BC18735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024" y="-3556688"/>
            <a:ext cx="2282114" cy="304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97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19DEBE-C3E4-9E51-52FA-FBE45FB1E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9F4717-191B-CCDB-6E8E-932DAC1AB7C8}"/>
              </a:ext>
            </a:extLst>
          </p:cNvPr>
          <p:cNvSpPr txBox="1"/>
          <p:nvPr/>
        </p:nvSpPr>
        <p:spPr>
          <a:xfrm>
            <a:off x="2504994" y="2782669"/>
            <a:ext cx="2285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TAL</a:t>
            </a:r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등장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BA31AC-CC67-E956-1CE9-A201DB79D40B}"/>
              </a:ext>
            </a:extLst>
          </p:cNvPr>
          <p:cNvSpPr txBox="1"/>
          <p:nvPr/>
        </p:nvSpPr>
        <p:spPr>
          <a:xfrm>
            <a:off x="1215359" y="3683645"/>
            <a:ext cx="3724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openCV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와 </a:t>
            </a:r>
            <a:r>
              <a:rPr lang="en-US" altLang="ko-KR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mediapipe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를 이용해</a:t>
            </a:r>
            <a:endParaRPr lang="en-US" altLang="ko-KR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r"/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데이터를 수집하고 피드백 제공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BF0839C-FB25-28D8-237A-0AF60DFFDAC7}"/>
              </a:ext>
            </a:extLst>
          </p:cNvPr>
          <p:cNvCxnSpPr>
            <a:cxnSpLocks/>
          </p:cNvCxnSpPr>
          <p:nvPr/>
        </p:nvCxnSpPr>
        <p:spPr>
          <a:xfrm flipH="1">
            <a:off x="-7700930" y="3556322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9D0FD6B-EF93-EA5E-1862-5EFA9CE19B5A}"/>
              </a:ext>
            </a:extLst>
          </p:cNvPr>
          <p:cNvCxnSpPr>
            <a:cxnSpLocks/>
          </p:cNvCxnSpPr>
          <p:nvPr/>
        </p:nvCxnSpPr>
        <p:spPr>
          <a:xfrm flipH="1">
            <a:off x="-11277600" y="-1571339"/>
            <a:ext cx="3576670" cy="3301678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308C1DD-2C01-FB73-A7D1-4B628FB76F1B}"/>
              </a:ext>
            </a:extLst>
          </p:cNvPr>
          <p:cNvCxnSpPr>
            <a:cxnSpLocks/>
          </p:cNvCxnSpPr>
          <p:nvPr/>
        </p:nvCxnSpPr>
        <p:spPr>
          <a:xfrm flipH="1">
            <a:off x="-7700930" y="-1571339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844633D-4278-160E-0DC6-E515EBD174BA}"/>
              </a:ext>
            </a:extLst>
          </p:cNvPr>
          <p:cNvCxnSpPr>
            <a:cxnSpLocks/>
          </p:cNvCxnSpPr>
          <p:nvPr/>
        </p:nvCxnSpPr>
        <p:spPr>
          <a:xfrm>
            <a:off x="7223760" y="-1591518"/>
            <a:ext cx="0" cy="514784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0" name="그림 79" descr="고양이, 텍스트, 클립아트, 만화 영화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F571C8C-2A49-54DC-1DF4-233C64CFA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439" y="1833780"/>
            <a:ext cx="3448642" cy="3448642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9ED6B812-027C-7BEB-7143-24473C40BA79}"/>
              </a:ext>
            </a:extLst>
          </p:cNvPr>
          <p:cNvSpPr txBox="1"/>
          <p:nvPr/>
        </p:nvSpPr>
        <p:spPr>
          <a:xfrm>
            <a:off x="-7651752" y="2904782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기대효과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19B2947-BE4B-5EFF-6BCE-97E05FABF9E4}"/>
              </a:ext>
            </a:extLst>
          </p:cNvPr>
          <p:cNvSpPr txBox="1"/>
          <p:nvPr/>
        </p:nvSpPr>
        <p:spPr>
          <a:xfrm>
            <a:off x="-8924536" y="3678436"/>
            <a:ext cx="4320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자세 습관 개선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사용자 관리에 도움</a:t>
            </a:r>
            <a:b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연령 상관없이 모두에게 이로운 시스템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946E0F5-D4E4-1573-978C-667ACE0DD28D}"/>
              </a:ext>
            </a:extLst>
          </p:cNvPr>
          <p:cNvGrpSpPr/>
          <p:nvPr/>
        </p:nvGrpSpPr>
        <p:grpSpPr>
          <a:xfrm>
            <a:off x="676934" y="841591"/>
            <a:ext cx="10838132" cy="3238040"/>
            <a:chOff x="676934" y="841591"/>
            <a:chExt cx="10838132" cy="323804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65C2411-AD83-90B1-2760-84A740C6AD87}"/>
                </a:ext>
              </a:extLst>
            </p:cNvPr>
            <p:cNvGrpSpPr/>
            <p:nvPr/>
          </p:nvGrpSpPr>
          <p:grpSpPr>
            <a:xfrm>
              <a:off x="676934" y="841591"/>
              <a:ext cx="3238040" cy="3238040"/>
              <a:chOff x="676934" y="841591"/>
              <a:chExt cx="3238040" cy="3238040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E0729D15-903B-ADC9-BDDA-01BE49A4C459}"/>
                  </a:ext>
                </a:extLst>
              </p:cNvPr>
              <p:cNvSpPr/>
              <p:nvPr/>
            </p:nvSpPr>
            <p:spPr>
              <a:xfrm>
                <a:off x="676934" y="841591"/>
                <a:ext cx="3238040" cy="3238040"/>
              </a:xfrm>
              <a:prstGeom prst="rect">
                <a:avLst/>
              </a:prstGeom>
              <a:solidFill>
                <a:schemeClr val="bg1">
                  <a:lumMod val="50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5D19BC-7EB4-9000-0684-A06BED068DD8}"/>
                  </a:ext>
                </a:extLst>
              </p:cNvPr>
              <p:cNvSpPr txBox="1"/>
              <p:nvPr/>
            </p:nvSpPr>
            <p:spPr>
              <a:xfrm>
                <a:off x="1616922" y="2277126"/>
                <a:ext cx="135806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20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우리 사진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?</a:t>
                </a:r>
                <a:endParaRPr lang="ko-KR" altLang="en-US" sz="2000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EFDEDE0-8ED1-2E0A-8F19-C4CED4A6FE53}"/>
                </a:ext>
              </a:extLst>
            </p:cNvPr>
            <p:cNvGrpSpPr/>
            <p:nvPr/>
          </p:nvGrpSpPr>
          <p:grpSpPr>
            <a:xfrm>
              <a:off x="4476980" y="841591"/>
              <a:ext cx="3238040" cy="3238040"/>
              <a:chOff x="4476980" y="841591"/>
              <a:chExt cx="3238040" cy="3238040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F90E9712-8557-9921-6412-C7CAB44ECC58}"/>
                  </a:ext>
                </a:extLst>
              </p:cNvPr>
              <p:cNvSpPr/>
              <p:nvPr/>
            </p:nvSpPr>
            <p:spPr>
              <a:xfrm>
                <a:off x="4476980" y="841591"/>
                <a:ext cx="3238040" cy="3238040"/>
              </a:xfrm>
              <a:prstGeom prst="rect">
                <a:avLst/>
              </a:prstGeom>
              <a:solidFill>
                <a:schemeClr val="bg1">
                  <a:lumMod val="50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62E4F9-4845-3288-DF92-93B9E3FF136E}"/>
                  </a:ext>
                </a:extLst>
              </p:cNvPr>
              <p:cNvSpPr txBox="1"/>
              <p:nvPr/>
            </p:nvSpPr>
            <p:spPr>
              <a:xfrm>
                <a:off x="5416968" y="2277126"/>
                <a:ext cx="135806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20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우리 사진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?</a:t>
                </a:r>
                <a:endParaRPr lang="ko-KR" altLang="en-US" sz="2000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39AA7F9-BAF2-84A0-C884-0B5840CFB165}"/>
                </a:ext>
              </a:extLst>
            </p:cNvPr>
            <p:cNvGrpSpPr/>
            <p:nvPr/>
          </p:nvGrpSpPr>
          <p:grpSpPr>
            <a:xfrm>
              <a:off x="8277026" y="841591"/>
              <a:ext cx="3238040" cy="3238040"/>
              <a:chOff x="8277026" y="841591"/>
              <a:chExt cx="3238040" cy="323804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3C5FBDB9-DEA3-F87D-91A6-8CD2FFD0A939}"/>
                  </a:ext>
                </a:extLst>
              </p:cNvPr>
              <p:cNvSpPr/>
              <p:nvPr/>
            </p:nvSpPr>
            <p:spPr>
              <a:xfrm>
                <a:off x="8277026" y="841591"/>
                <a:ext cx="3238040" cy="3238040"/>
              </a:xfrm>
              <a:prstGeom prst="rect">
                <a:avLst/>
              </a:prstGeom>
              <a:solidFill>
                <a:schemeClr val="bg1">
                  <a:lumMod val="50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C4C389-C9D3-8858-7117-46689AC693E6}"/>
                  </a:ext>
                </a:extLst>
              </p:cNvPr>
              <p:cNvSpPr txBox="1"/>
              <p:nvPr/>
            </p:nvSpPr>
            <p:spPr>
              <a:xfrm>
                <a:off x="9217014" y="2277126"/>
                <a:ext cx="135806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20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우리 사진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?</a:t>
                </a:r>
                <a:endParaRPr lang="ko-KR" altLang="en-US" sz="2000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endParaRPr>
              </a:p>
            </p:txBody>
          </p:sp>
        </p:grpSp>
      </p:grpSp>
      <p:pic>
        <p:nvPicPr>
          <p:cNvPr id="16" name="그림 15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595190B-224F-6E4D-AC39-CB99FBEBA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33894" y="1788604"/>
            <a:ext cx="5146580" cy="352501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A3FDE9C-3C63-AFFE-D93A-E6E1CA939610}"/>
              </a:ext>
            </a:extLst>
          </p:cNvPr>
          <p:cNvSpPr txBox="1"/>
          <p:nvPr/>
        </p:nvSpPr>
        <p:spPr>
          <a:xfrm>
            <a:off x="-11704407" y="2761822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실행화면</a:t>
            </a:r>
          </a:p>
        </p:txBody>
      </p:sp>
    </p:spTree>
    <p:extLst>
      <p:ext uri="{BB962C8B-B14F-4D97-AF65-F5344CB8AC3E}">
        <p14:creationId xmlns:p14="http://schemas.microsoft.com/office/powerpoint/2010/main" val="1225091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5A4FEF-4666-348E-3098-14A2E57DE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F05832A-07F4-4E5B-6A11-7D2F0700AE6F}"/>
              </a:ext>
            </a:extLst>
          </p:cNvPr>
          <p:cNvCxnSpPr>
            <a:cxnSpLocks/>
          </p:cNvCxnSpPr>
          <p:nvPr/>
        </p:nvCxnSpPr>
        <p:spPr>
          <a:xfrm flipH="1">
            <a:off x="6611816" y="3556322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4185666-30B0-F994-8C9D-35001974F137}"/>
              </a:ext>
            </a:extLst>
          </p:cNvPr>
          <p:cNvCxnSpPr>
            <a:cxnSpLocks/>
          </p:cNvCxnSpPr>
          <p:nvPr/>
        </p:nvCxnSpPr>
        <p:spPr>
          <a:xfrm>
            <a:off x="21536506" y="-1591518"/>
            <a:ext cx="0" cy="514784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7D6D893-E2B7-FAFD-06C5-7D2148E1DF64}"/>
              </a:ext>
            </a:extLst>
          </p:cNvPr>
          <p:cNvSpPr txBox="1"/>
          <p:nvPr/>
        </p:nvSpPr>
        <p:spPr>
          <a:xfrm>
            <a:off x="16817740" y="2782669"/>
            <a:ext cx="2285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TAL</a:t>
            </a:r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등장</a:t>
            </a:r>
          </a:p>
        </p:txBody>
      </p:sp>
      <p:pic>
        <p:nvPicPr>
          <p:cNvPr id="31" name="그림 30" descr="고양이, 텍스트, 클립아트, 만화 영화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0940A37-F928-26E4-DB60-7EDF3AECE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185" y="1833780"/>
            <a:ext cx="3448642" cy="344864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C42E15A-6791-4787-D1B5-A369DB36270C}"/>
              </a:ext>
            </a:extLst>
          </p:cNvPr>
          <p:cNvSpPr txBox="1"/>
          <p:nvPr/>
        </p:nvSpPr>
        <p:spPr>
          <a:xfrm>
            <a:off x="7266053" y="2909991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기대효과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0CEBF29-6BA3-8D7D-7CCF-5F42167C7542}"/>
              </a:ext>
            </a:extLst>
          </p:cNvPr>
          <p:cNvSpPr txBox="1"/>
          <p:nvPr/>
        </p:nvSpPr>
        <p:spPr>
          <a:xfrm>
            <a:off x="5993269" y="3683645"/>
            <a:ext cx="4320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자세 습관 개선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사용자 관리에 도움</a:t>
            </a:r>
            <a:b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연령 상관없이 모두에게 이로운 시스템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21EA95F-460F-0D67-8A2B-D4437B9531F2}"/>
              </a:ext>
            </a:extLst>
          </p:cNvPr>
          <p:cNvGrpSpPr/>
          <p:nvPr/>
        </p:nvGrpSpPr>
        <p:grpSpPr>
          <a:xfrm>
            <a:off x="15093974" y="841591"/>
            <a:ext cx="10838132" cy="3238040"/>
            <a:chOff x="676934" y="841591"/>
            <a:chExt cx="10838132" cy="323804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F1B60CE-B4D1-756F-5656-9916320B7422}"/>
                </a:ext>
              </a:extLst>
            </p:cNvPr>
            <p:cNvGrpSpPr/>
            <p:nvPr/>
          </p:nvGrpSpPr>
          <p:grpSpPr>
            <a:xfrm>
              <a:off x="676934" y="841591"/>
              <a:ext cx="3238040" cy="3238040"/>
              <a:chOff x="676934" y="841591"/>
              <a:chExt cx="3238040" cy="3238040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83E75CF-0196-0011-A179-15147392B0AA}"/>
                  </a:ext>
                </a:extLst>
              </p:cNvPr>
              <p:cNvSpPr/>
              <p:nvPr/>
            </p:nvSpPr>
            <p:spPr>
              <a:xfrm>
                <a:off x="676934" y="841591"/>
                <a:ext cx="3238040" cy="3238040"/>
              </a:xfrm>
              <a:prstGeom prst="rect">
                <a:avLst/>
              </a:prstGeom>
              <a:solidFill>
                <a:schemeClr val="bg1">
                  <a:lumMod val="50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38B3BDD-A375-4945-021A-F74967D8DAC9}"/>
                  </a:ext>
                </a:extLst>
              </p:cNvPr>
              <p:cNvSpPr txBox="1"/>
              <p:nvPr/>
            </p:nvSpPr>
            <p:spPr>
              <a:xfrm>
                <a:off x="1616922" y="2277126"/>
                <a:ext cx="135806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20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우리 사진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?</a:t>
                </a:r>
                <a:endParaRPr lang="ko-KR" altLang="en-US" sz="2000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B799F93-9189-BCB2-B47E-C02FDF8FB832}"/>
                </a:ext>
              </a:extLst>
            </p:cNvPr>
            <p:cNvGrpSpPr/>
            <p:nvPr/>
          </p:nvGrpSpPr>
          <p:grpSpPr>
            <a:xfrm>
              <a:off x="4476980" y="841591"/>
              <a:ext cx="3238040" cy="3238040"/>
              <a:chOff x="4476980" y="841591"/>
              <a:chExt cx="3238040" cy="3238040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FE97774-AE02-A0C3-49E4-CB1443F76B1C}"/>
                  </a:ext>
                </a:extLst>
              </p:cNvPr>
              <p:cNvSpPr/>
              <p:nvPr/>
            </p:nvSpPr>
            <p:spPr>
              <a:xfrm>
                <a:off x="4476980" y="841591"/>
                <a:ext cx="3238040" cy="3238040"/>
              </a:xfrm>
              <a:prstGeom prst="rect">
                <a:avLst/>
              </a:prstGeom>
              <a:solidFill>
                <a:schemeClr val="bg1">
                  <a:lumMod val="50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CA22648-30D5-3D60-F42B-458E01C23C07}"/>
                  </a:ext>
                </a:extLst>
              </p:cNvPr>
              <p:cNvSpPr txBox="1"/>
              <p:nvPr/>
            </p:nvSpPr>
            <p:spPr>
              <a:xfrm>
                <a:off x="5416968" y="2277126"/>
                <a:ext cx="135806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20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우리 사진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?</a:t>
                </a:r>
                <a:endParaRPr lang="ko-KR" altLang="en-US" sz="2000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23F14C4-6A42-4022-690C-8D3FE0D091BF}"/>
                </a:ext>
              </a:extLst>
            </p:cNvPr>
            <p:cNvGrpSpPr/>
            <p:nvPr/>
          </p:nvGrpSpPr>
          <p:grpSpPr>
            <a:xfrm>
              <a:off x="8277026" y="841591"/>
              <a:ext cx="3238040" cy="3238040"/>
              <a:chOff x="8277026" y="841591"/>
              <a:chExt cx="3238040" cy="3238040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9767C50-1EE5-2770-46B1-BFA6605609F0}"/>
                  </a:ext>
                </a:extLst>
              </p:cNvPr>
              <p:cNvSpPr/>
              <p:nvPr/>
            </p:nvSpPr>
            <p:spPr>
              <a:xfrm>
                <a:off x="8277026" y="841591"/>
                <a:ext cx="3238040" cy="3238040"/>
              </a:xfrm>
              <a:prstGeom prst="rect">
                <a:avLst/>
              </a:prstGeom>
              <a:solidFill>
                <a:schemeClr val="bg1">
                  <a:lumMod val="50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130591-BBAF-D537-4863-A42611B798F2}"/>
                  </a:ext>
                </a:extLst>
              </p:cNvPr>
              <p:cNvSpPr txBox="1"/>
              <p:nvPr/>
            </p:nvSpPr>
            <p:spPr>
              <a:xfrm>
                <a:off x="9217014" y="2277126"/>
                <a:ext cx="135806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20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우리 사진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?</a:t>
                </a:r>
                <a:endParaRPr lang="ko-KR" altLang="en-US" sz="2000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endParaRPr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3DB6DD1-8EE9-23F0-D90F-5458EE00EEB3}"/>
              </a:ext>
            </a:extLst>
          </p:cNvPr>
          <p:cNvSpPr txBox="1"/>
          <p:nvPr/>
        </p:nvSpPr>
        <p:spPr>
          <a:xfrm>
            <a:off x="15943492" y="3683645"/>
            <a:ext cx="3724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openCV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와 </a:t>
            </a:r>
            <a:r>
              <a:rPr lang="en-US" altLang="ko-KR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mediapipe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를 이용해</a:t>
            </a:r>
            <a:endParaRPr lang="en-US" altLang="ko-KR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r"/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데이터를 수집하고 피드백 제공</a:t>
            </a:r>
          </a:p>
        </p:txBody>
      </p:sp>
      <p:pic>
        <p:nvPicPr>
          <p:cNvPr id="33" name="그림 32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47C6E27-D7D4-22F9-1A19-AD76BEE70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85" y="1793813"/>
            <a:ext cx="5146580" cy="352501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65D2CE6-F199-A9A5-174F-5B74B0B78554}"/>
              </a:ext>
            </a:extLst>
          </p:cNvPr>
          <p:cNvSpPr txBox="1"/>
          <p:nvPr/>
        </p:nvSpPr>
        <p:spPr>
          <a:xfrm>
            <a:off x="2119473" y="2761822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실행화면</a:t>
            </a:r>
          </a:p>
        </p:txBody>
      </p:sp>
    </p:spTree>
    <p:extLst>
      <p:ext uri="{BB962C8B-B14F-4D97-AF65-F5344CB8AC3E}">
        <p14:creationId xmlns:p14="http://schemas.microsoft.com/office/powerpoint/2010/main" val="3322279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27D88D-A413-4F6F-5ECC-BF61FDA5E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A38314-E280-337F-FD20-34C5C7ADBD0A}"/>
              </a:ext>
            </a:extLst>
          </p:cNvPr>
          <p:cNvCxnSpPr>
            <a:cxnSpLocks/>
          </p:cNvCxnSpPr>
          <p:nvPr/>
        </p:nvCxnSpPr>
        <p:spPr>
          <a:xfrm flipH="1">
            <a:off x="6611816" y="3556322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66B9F16-7D6C-15CA-CDC5-A6B60AC41674}"/>
              </a:ext>
            </a:extLst>
          </p:cNvPr>
          <p:cNvCxnSpPr>
            <a:cxnSpLocks/>
          </p:cNvCxnSpPr>
          <p:nvPr/>
        </p:nvCxnSpPr>
        <p:spPr>
          <a:xfrm>
            <a:off x="21536506" y="-1591518"/>
            <a:ext cx="0" cy="514784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60E532E-FBDD-3DFC-911A-9EB6A4194CFB}"/>
              </a:ext>
            </a:extLst>
          </p:cNvPr>
          <p:cNvSpPr txBox="1"/>
          <p:nvPr/>
        </p:nvSpPr>
        <p:spPr>
          <a:xfrm>
            <a:off x="16817740" y="2782669"/>
            <a:ext cx="2285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TAL</a:t>
            </a:r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등장</a:t>
            </a:r>
          </a:p>
        </p:txBody>
      </p:sp>
      <p:pic>
        <p:nvPicPr>
          <p:cNvPr id="31" name="그림 30" descr="고양이, 텍스트, 클립아트, 만화 영화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01BF032-6ADA-966C-F31F-6E6C70EC2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185" y="1833780"/>
            <a:ext cx="3448642" cy="344864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BDB20D3-3223-04D5-5DDD-0C01EF37CBF2}"/>
              </a:ext>
            </a:extLst>
          </p:cNvPr>
          <p:cNvSpPr txBox="1"/>
          <p:nvPr/>
        </p:nvSpPr>
        <p:spPr>
          <a:xfrm>
            <a:off x="7266053" y="2909991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기대효과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6D6BBC-6714-A2C3-EDC7-939BC81E755D}"/>
              </a:ext>
            </a:extLst>
          </p:cNvPr>
          <p:cNvSpPr txBox="1"/>
          <p:nvPr/>
        </p:nvSpPr>
        <p:spPr>
          <a:xfrm>
            <a:off x="5993269" y="3683645"/>
            <a:ext cx="4320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자세 습관 개선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사용자 관리에 도움</a:t>
            </a:r>
            <a:b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연령 상관없이 모두에게 이로운 시스템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2E7534E-0271-2D4F-741E-06216FA11811}"/>
              </a:ext>
            </a:extLst>
          </p:cNvPr>
          <p:cNvGrpSpPr/>
          <p:nvPr/>
        </p:nvGrpSpPr>
        <p:grpSpPr>
          <a:xfrm>
            <a:off x="15093974" y="841591"/>
            <a:ext cx="10838132" cy="3238040"/>
            <a:chOff x="676934" y="841591"/>
            <a:chExt cx="10838132" cy="323804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364E7F7-017D-006C-FBE6-054E61B23B1D}"/>
                </a:ext>
              </a:extLst>
            </p:cNvPr>
            <p:cNvGrpSpPr/>
            <p:nvPr/>
          </p:nvGrpSpPr>
          <p:grpSpPr>
            <a:xfrm>
              <a:off x="676934" y="841591"/>
              <a:ext cx="3238040" cy="3238040"/>
              <a:chOff x="676934" y="841591"/>
              <a:chExt cx="3238040" cy="3238040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79EE24AD-34CA-2A0C-7780-0B4F784A72A3}"/>
                  </a:ext>
                </a:extLst>
              </p:cNvPr>
              <p:cNvSpPr/>
              <p:nvPr/>
            </p:nvSpPr>
            <p:spPr>
              <a:xfrm>
                <a:off x="676934" y="841591"/>
                <a:ext cx="3238040" cy="3238040"/>
              </a:xfrm>
              <a:prstGeom prst="rect">
                <a:avLst/>
              </a:prstGeom>
              <a:solidFill>
                <a:schemeClr val="bg1">
                  <a:lumMod val="50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55E62EE-D60E-5453-2EC4-DAA3DEC9D849}"/>
                  </a:ext>
                </a:extLst>
              </p:cNvPr>
              <p:cNvSpPr txBox="1"/>
              <p:nvPr/>
            </p:nvSpPr>
            <p:spPr>
              <a:xfrm>
                <a:off x="1616922" y="2277126"/>
                <a:ext cx="135806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20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우리 사진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?</a:t>
                </a:r>
                <a:endParaRPr lang="ko-KR" altLang="en-US" sz="2000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DDCEFA0-B2BB-BAD0-7C30-431C1EF61E87}"/>
                </a:ext>
              </a:extLst>
            </p:cNvPr>
            <p:cNvGrpSpPr/>
            <p:nvPr/>
          </p:nvGrpSpPr>
          <p:grpSpPr>
            <a:xfrm>
              <a:off x="4476980" y="841591"/>
              <a:ext cx="3238040" cy="3238040"/>
              <a:chOff x="4476980" y="841591"/>
              <a:chExt cx="3238040" cy="3238040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5230CE7-46B6-6B12-D8FA-C60D5BD77F59}"/>
                  </a:ext>
                </a:extLst>
              </p:cNvPr>
              <p:cNvSpPr/>
              <p:nvPr/>
            </p:nvSpPr>
            <p:spPr>
              <a:xfrm>
                <a:off x="4476980" y="841591"/>
                <a:ext cx="3238040" cy="3238040"/>
              </a:xfrm>
              <a:prstGeom prst="rect">
                <a:avLst/>
              </a:prstGeom>
              <a:solidFill>
                <a:schemeClr val="bg1">
                  <a:lumMod val="50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74FDF24-8095-ECE7-E711-0012A976CD9E}"/>
                  </a:ext>
                </a:extLst>
              </p:cNvPr>
              <p:cNvSpPr txBox="1"/>
              <p:nvPr/>
            </p:nvSpPr>
            <p:spPr>
              <a:xfrm>
                <a:off x="5416968" y="2277126"/>
                <a:ext cx="135806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20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우리 사진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?</a:t>
                </a:r>
                <a:endParaRPr lang="ko-KR" altLang="en-US" sz="2000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40B21A7-F435-1E4B-6EB8-F922AD891F0F}"/>
                </a:ext>
              </a:extLst>
            </p:cNvPr>
            <p:cNvGrpSpPr/>
            <p:nvPr/>
          </p:nvGrpSpPr>
          <p:grpSpPr>
            <a:xfrm>
              <a:off x="8277026" y="841591"/>
              <a:ext cx="3238040" cy="3238040"/>
              <a:chOff x="8277026" y="841591"/>
              <a:chExt cx="3238040" cy="3238040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D45B2767-037E-2371-C6FF-C81B4D8876F9}"/>
                  </a:ext>
                </a:extLst>
              </p:cNvPr>
              <p:cNvSpPr/>
              <p:nvPr/>
            </p:nvSpPr>
            <p:spPr>
              <a:xfrm>
                <a:off x="8277026" y="841591"/>
                <a:ext cx="3238040" cy="3238040"/>
              </a:xfrm>
              <a:prstGeom prst="rect">
                <a:avLst/>
              </a:prstGeom>
              <a:solidFill>
                <a:schemeClr val="bg1">
                  <a:lumMod val="50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B20DAE-E2F1-F92B-CB4D-B2B6830A3D00}"/>
                  </a:ext>
                </a:extLst>
              </p:cNvPr>
              <p:cNvSpPr txBox="1"/>
              <p:nvPr/>
            </p:nvSpPr>
            <p:spPr>
              <a:xfrm>
                <a:off x="9217014" y="2277126"/>
                <a:ext cx="135806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20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우리 사진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?</a:t>
                </a:r>
                <a:endParaRPr lang="ko-KR" altLang="en-US" sz="2000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endParaRPr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EFF485E1-8EF3-2B57-79AA-398138D24190}"/>
              </a:ext>
            </a:extLst>
          </p:cNvPr>
          <p:cNvSpPr txBox="1"/>
          <p:nvPr/>
        </p:nvSpPr>
        <p:spPr>
          <a:xfrm>
            <a:off x="15943492" y="3683645"/>
            <a:ext cx="3724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openCV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와 </a:t>
            </a:r>
            <a:r>
              <a:rPr lang="en-US" altLang="ko-KR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mediapipe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를 이용해</a:t>
            </a:r>
            <a:endParaRPr lang="en-US" altLang="ko-KR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r"/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데이터를 수집하고 피드백 제공</a:t>
            </a:r>
          </a:p>
        </p:txBody>
      </p:sp>
      <p:pic>
        <p:nvPicPr>
          <p:cNvPr id="33" name="그림 32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4AB3ADE-8AF2-0AB0-C8A3-E578B13A3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85" y="1793813"/>
            <a:ext cx="5146580" cy="352501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CA2F1AD-ACC4-93D5-0C28-31214EDAABFF}"/>
              </a:ext>
            </a:extLst>
          </p:cNvPr>
          <p:cNvSpPr txBox="1"/>
          <p:nvPr/>
        </p:nvSpPr>
        <p:spPr>
          <a:xfrm>
            <a:off x="2119473" y="2761822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실행화면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B2D7E16-B58D-5597-267E-1FB43D1A4AB7}"/>
              </a:ext>
            </a:extLst>
          </p:cNvPr>
          <p:cNvSpPr txBox="1"/>
          <p:nvPr/>
        </p:nvSpPr>
        <p:spPr>
          <a:xfrm>
            <a:off x="2085809" y="3526688"/>
            <a:ext cx="18421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상황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#1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저조도</a:t>
            </a:r>
          </a:p>
        </p:txBody>
      </p:sp>
    </p:spTree>
    <p:extLst>
      <p:ext uri="{BB962C8B-B14F-4D97-AF65-F5344CB8AC3E}">
        <p14:creationId xmlns:p14="http://schemas.microsoft.com/office/powerpoint/2010/main" val="16219283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5A5691-CD64-B5AD-9691-BDCEDD98E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AC8FD6A-A1AC-1F6F-B52F-96860B1388E4}"/>
              </a:ext>
            </a:extLst>
          </p:cNvPr>
          <p:cNvCxnSpPr>
            <a:cxnSpLocks/>
          </p:cNvCxnSpPr>
          <p:nvPr/>
        </p:nvCxnSpPr>
        <p:spPr>
          <a:xfrm flipH="1">
            <a:off x="6611816" y="3556322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537D417-37A5-68A7-1563-B85DE4AC65A1}"/>
              </a:ext>
            </a:extLst>
          </p:cNvPr>
          <p:cNvSpPr txBox="1"/>
          <p:nvPr/>
        </p:nvSpPr>
        <p:spPr>
          <a:xfrm>
            <a:off x="7266053" y="2909991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기대효과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789444-9AF0-9FEE-7FB9-60644F0E3A46}"/>
              </a:ext>
            </a:extLst>
          </p:cNvPr>
          <p:cNvSpPr txBox="1"/>
          <p:nvPr/>
        </p:nvSpPr>
        <p:spPr>
          <a:xfrm>
            <a:off x="5993269" y="3683645"/>
            <a:ext cx="4320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자세 습관 개선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사용자 관리에 도움</a:t>
            </a:r>
            <a:b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연령 상관없이 모두에게 이로운 시스템</a:t>
            </a:r>
          </a:p>
        </p:txBody>
      </p:sp>
      <p:pic>
        <p:nvPicPr>
          <p:cNvPr id="33" name="그림 32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8655032-D976-F3D2-2DF2-03112DB13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85" y="1793813"/>
            <a:ext cx="5146580" cy="352501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4BD62F7-CCB6-B7B3-E22D-AD7F989CC712}"/>
              </a:ext>
            </a:extLst>
          </p:cNvPr>
          <p:cNvSpPr txBox="1"/>
          <p:nvPr/>
        </p:nvSpPr>
        <p:spPr>
          <a:xfrm>
            <a:off x="2119473" y="2761822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실행화면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3BB363-82F6-04B2-A25B-EE342ECC83B3}"/>
              </a:ext>
            </a:extLst>
          </p:cNvPr>
          <p:cNvSpPr txBox="1"/>
          <p:nvPr/>
        </p:nvSpPr>
        <p:spPr>
          <a:xfrm>
            <a:off x="1809291" y="3526688"/>
            <a:ext cx="23952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상황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#2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빨려 </a:t>
            </a:r>
            <a:r>
              <a:rPr lang="ko-KR" altLang="en-US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들어감</a:t>
            </a:r>
            <a:endParaRPr lang="ko-KR" altLang="en-US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5549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5AE549-19AB-EF8C-3F9A-96A1BA07D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6839355-3A24-D78B-7CF4-4020F8295704}"/>
              </a:ext>
            </a:extLst>
          </p:cNvPr>
          <p:cNvCxnSpPr>
            <a:cxnSpLocks/>
          </p:cNvCxnSpPr>
          <p:nvPr/>
        </p:nvCxnSpPr>
        <p:spPr>
          <a:xfrm flipH="1">
            <a:off x="6611816" y="3556322"/>
            <a:ext cx="1492469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0CDD930-21BA-9C66-72CB-02D91AC59948}"/>
              </a:ext>
            </a:extLst>
          </p:cNvPr>
          <p:cNvSpPr txBox="1"/>
          <p:nvPr/>
        </p:nvSpPr>
        <p:spPr>
          <a:xfrm>
            <a:off x="7266053" y="2909991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기대효과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B88563-BF78-2C1C-316C-9A7F971EA3E3}"/>
              </a:ext>
            </a:extLst>
          </p:cNvPr>
          <p:cNvSpPr txBox="1"/>
          <p:nvPr/>
        </p:nvSpPr>
        <p:spPr>
          <a:xfrm>
            <a:off x="5993269" y="3683645"/>
            <a:ext cx="4320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자세 습관 개선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사용자 관리에 도움</a:t>
            </a:r>
            <a:b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연령 상관없이 모두에게 이로운 시스템</a:t>
            </a:r>
          </a:p>
        </p:txBody>
      </p:sp>
      <p:pic>
        <p:nvPicPr>
          <p:cNvPr id="33" name="그림 32" descr="고양이, 고양이 수염, 중소형 고양이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7E80D59-D1B3-0E1F-3229-A10D632C8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85" y="1793813"/>
            <a:ext cx="5146580" cy="352501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55C07EA-13CF-C848-CD23-9CF713783EEC}"/>
              </a:ext>
            </a:extLst>
          </p:cNvPr>
          <p:cNvSpPr txBox="1"/>
          <p:nvPr/>
        </p:nvSpPr>
        <p:spPr>
          <a:xfrm>
            <a:off x="2119473" y="2761822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실행화면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FF2953B-4C7A-A09A-6278-D010026880F9}"/>
              </a:ext>
            </a:extLst>
          </p:cNvPr>
          <p:cNvSpPr txBox="1"/>
          <p:nvPr/>
        </p:nvSpPr>
        <p:spPr>
          <a:xfrm>
            <a:off x="1689066" y="3526688"/>
            <a:ext cx="26356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상황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#3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고개 기울어짐</a:t>
            </a:r>
          </a:p>
        </p:txBody>
      </p:sp>
    </p:spTree>
    <p:extLst>
      <p:ext uri="{BB962C8B-B14F-4D97-AF65-F5344CB8AC3E}">
        <p14:creationId xmlns:p14="http://schemas.microsoft.com/office/powerpoint/2010/main" val="26323548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</TotalTime>
  <Words>527</Words>
  <Application>Microsoft Office PowerPoint</Application>
  <PresentationFormat>와이드스크린</PresentationFormat>
  <Paragraphs>137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Arial</vt:lpstr>
      <vt:lpstr>맑은 고딕</vt:lpstr>
      <vt:lpstr>나눔고딕 Light</vt:lpstr>
      <vt:lpstr>KoPub돋움체 Light</vt:lpstr>
      <vt:lpstr>나눔스퀘어_ac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황재현</dc:creator>
  <cp:lastModifiedBy>황재현</cp:lastModifiedBy>
  <cp:revision>91</cp:revision>
  <dcterms:created xsi:type="dcterms:W3CDTF">2025-05-20T02:06:04Z</dcterms:created>
  <dcterms:modified xsi:type="dcterms:W3CDTF">2025-05-21T05:32:45Z</dcterms:modified>
</cp:coreProperties>
</file>